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3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11" r:id="rId54"/>
    <p:sldId id="312" r:id="rId55"/>
    <p:sldId id="313" r:id="rId56"/>
    <p:sldId id="314" r:id="rId57"/>
    <p:sldId id="315" r:id="rId58"/>
    <p:sldId id="316" r:id="rId59"/>
    <p:sldId id="317" r:id="rId60"/>
    <p:sldId id="318" r:id="rId61"/>
    <p:sldId id="319"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5" r:id="rId76"/>
    <p:sldId id="336" r:id="rId77"/>
    <p:sldId id="337" r:id="rId78"/>
    <p:sldId id="338" r:id="rId79"/>
    <p:sldId id="339" r:id="rId80"/>
    <p:sldId id="340" r:id="rId81"/>
    <p:sldId id="341" r:id="rId82"/>
    <p:sldId id="342" r:id="rId83"/>
    <p:sldId id="343" r:id="rId84"/>
    <p:sldId id="345" r:id="rId85"/>
    <p:sldId id="346" r:id="rId86"/>
    <p:sldId id="347" r:id="rId87"/>
    <p:sldId id="348" r:id="rId88"/>
    <p:sldId id="349" r:id="rId89"/>
    <p:sldId id="350" r:id="rId90"/>
    <p:sldId id="351" r:id="rId91"/>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5D08D1-BF38-44ED-98CD-9346B98567F6}" type="datetimeFigureOut">
              <a:rPr lang="sk-SK" smtClean="0"/>
              <a:pPr/>
              <a:t>18. 2. 2023</a:t>
            </a:fld>
            <a:endParaRPr lang="sk-SK"/>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4D3D92-4A43-4440-B426-B6E96334F41B}" type="slidenum">
              <a:rPr lang="sk-SK" smtClean="0"/>
              <a:pPr/>
              <a:t>‹#›</a:t>
            </a:fld>
            <a:endParaRPr lang="sk-S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sk-SK" dirty="0"/>
          </a:p>
        </p:txBody>
      </p:sp>
      <p:sp>
        <p:nvSpPr>
          <p:cNvPr id="4" name="Zástupný symbol pro číslo snímku 3"/>
          <p:cNvSpPr>
            <a:spLocks noGrp="1"/>
          </p:cNvSpPr>
          <p:nvPr>
            <p:ph type="sldNum" sz="quarter" idx="10"/>
          </p:nvPr>
        </p:nvSpPr>
        <p:spPr/>
        <p:txBody>
          <a:bodyPr/>
          <a:lstStyle/>
          <a:p>
            <a:fld id="{A34D3D92-4A43-4440-B426-B6E96334F41B}" type="slidenum">
              <a:rPr lang="sk-SK" smtClean="0"/>
              <a:pPr/>
              <a:t>49</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endParaRPr lang="sk-SK"/>
          </a:p>
        </p:txBody>
      </p:sp>
      <p:sp>
        <p:nvSpPr>
          <p:cNvPr id="4" name="Zástupný symbol pro datum 3"/>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sk-SK"/>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endParaRPr lang="sk-SK"/>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sk-SK"/>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endParaRPr lang="sk-SK"/>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5" name="Zástupný symbol pro zápatí 4"/>
          <p:cNvSpPr>
            <a:spLocks noGrp="1"/>
          </p:cNvSpPr>
          <p:nvPr>
            <p:ph type="ftr" sz="quarter" idx="11"/>
          </p:nvPr>
        </p:nvSpPr>
        <p:spPr/>
        <p:txBody>
          <a:bodyPr/>
          <a:lstStyle/>
          <a:p>
            <a:endParaRPr lang="sk-SK"/>
          </a:p>
        </p:txBody>
      </p:sp>
      <p:sp>
        <p:nvSpPr>
          <p:cNvPr id="6" name="Zástupný symbol pro číslo snímku 5"/>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sk-SK"/>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5" name="Zástupný symbol pro datum 4"/>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endParaRPr lang="sk-SK"/>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7" name="Zástupný symbol pro datum 6"/>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8" name="Zástupný symbol pro zápatí 7"/>
          <p:cNvSpPr>
            <a:spLocks noGrp="1"/>
          </p:cNvSpPr>
          <p:nvPr>
            <p:ph type="ftr" sz="quarter" idx="11"/>
          </p:nvPr>
        </p:nvSpPr>
        <p:spPr/>
        <p:txBody>
          <a:bodyPr/>
          <a:lstStyle/>
          <a:p>
            <a:endParaRPr lang="sk-SK"/>
          </a:p>
        </p:txBody>
      </p:sp>
      <p:sp>
        <p:nvSpPr>
          <p:cNvPr id="9" name="Zástupný symbol pro číslo snímku 8"/>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endParaRPr lang="sk-SK"/>
          </a:p>
        </p:txBody>
      </p:sp>
      <p:sp>
        <p:nvSpPr>
          <p:cNvPr id="3" name="Zástupný symbol pro datum 2"/>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4" name="Zástupný symbol pro zápatí 3"/>
          <p:cNvSpPr>
            <a:spLocks noGrp="1"/>
          </p:cNvSpPr>
          <p:nvPr>
            <p:ph type="ftr" sz="quarter" idx="11"/>
          </p:nvPr>
        </p:nvSpPr>
        <p:spPr/>
        <p:txBody>
          <a:bodyPr/>
          <a:lstStyle/>
          <a:p>
            <a:endParaRPr lang="sk-SK"/>
          </a:p>
        </p:txBody>
      </p:sp>
      <p:sp>
        <p:nvSpPr>
          <p:cNvPr id="5" name="Zástupný symbol pro číslo snímku 4"/>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3" name="Zástupný symbol pro zápatí 2"/>
          <p:cNvSpPr>
            <a:spLocks noGrp="1"/>
          </p:cNvSpPr>
          <p:nvPr>
            <p:ph type="ftr" sz="quarter" idx="11"/>
          </p:nvPr>
        </p:nvSpPr>
        <p:spPr/>
        <p:txBody>
          <a:bodyPr/>
          <a:lstStyle/>
          <a:p>
            <a:endParaRPr lang="sk-SK"/>
          </a:p>
        </p:txBody>
      </p:sp>
      <p:sp>
        <p:nvSpPr>
          <p:cNvPr id="4" name="Zástupný symbol pro číslo snímku 3"/>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endParaRPr lang="sk-SK"/>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endParaRPr lang="sk-SK"/>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0BF0C19B-B5DD-40CF-AF40-95D6CA1F674A}" type="datetimeFigureOut">
              <a:rPr lang="sk-SK" smtClean="0"/>
              <a:pPr/>
              <a:t>18. 2. 2023</a:t>
            </a:fld>
            <a:endParaRPr lang="sk-SK"/>
          </a:p>
        </p:txBody>
      </p:sp>
      <p:sp>
        <p:nvSpPr>
          <p:cNvPr id="6" name="Zástupný symbol pro zápatí 5"/>
          <p:cNvSpPr>
            <a:spLocks noGrp="1"/>
          </p:cNvSpPr>
          <p:nvPr>
            <p:ph type="ftr" sz="quarter" idx="11"/>
          </p:nvPr>
        </p:nvSpPr>
        <p:spPr/>
        <p:txBody>
          <a:bodyPr/>
          <a:lstStyle/>
          <a:p>
            <a:endParaRPr lang="sk-SK"/>
          </a:p>
        </p:txBody>
      </p:sp>
      <p:sp>
        <p:nvSpPr>
          <p:cNvPr id="7" name="Zástupný symbol pro číslo snímku 6"/>
          <p:cNvSpPr>
            <a:spLocks noGrp="1"/>
          </p:cNvSpPr>
          <p:nvPr>
            <p:ph type="sldNum" sz="quarter" idx="12"/>
          </p:nvPr>
        </p:nvSpPr>
        <p:spPr/>
        <p:txBody>
          <a:bodyPr/>
          <a:lstStyle/>
          <a:p>
            <a:fld id="{C7136121-A935-42F5-98F0-D97DC3E5AF4C}" type="slidenum">
              <a:rPr lang="sk-SK" smtClean="0"/>
              <a:pPr/>
              <a:t>‹#›</a:t>
            </a:fld>
            <a:endParaRPr lang="sk-SK"/>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endParaRPr lang="sk-SK"/>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0C19B-B5DD-40CF-AF40-95D6CA1F674A}" type="datetimeFigureOut">
              <a:rPr lang="sk-SK" smtClean="0"/>
              <a:pPr/>
              <a:t>18. 2. 2023</a:t>
            </a:fld>
            <a:endParaRPr lang="sk-SK"/>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36121-A935-42F5-98F0-D97DC3E5AF4C}"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6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4.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3.gif"/><Relationship Id="rId7"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9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0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6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14.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6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5.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1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67.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24.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7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3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7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7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7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7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7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8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54.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82.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5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8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8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85.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6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8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8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0.jpeg"/><Relationship Id="rId4" Type="http://schemas.openxmlformats.org/officeDocument/2006/relationships/image" Target="../media/image169.jpeg"/></Relationships>
</file>

<file path=ppt/slides/_rels/slide8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8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descr="kronikaA4_ziel"/>
          <p:cNvPicPr/>
          <p:nvPr/>
        </p:nvPicPr>
        <p:blipFill>
          <a:blip r:embed="rId2"/>
          <a:srcRect/>
          <a:stretch>
            <a:fillRect/>
          </a:stretch>
        </p:blipFill>
        <p:spPr bwMode="auto">
          <a:xfrm>
            <a:off x="2143108" y="571480"/>
            <a:ext cx="4929222" cy="5715039"/>
          </a:xfrm>
          <a:prstGeom prst="rect">
            <a:avLst/>
          </a:prstGeom>
          <a:ln w="228600" cap="sq" cmpd="thickThin">
            <a:solidFill>
              <a:schemeClr val="accent5">
                <a:lumMod val="50000"/>
              </a:schemeClr>
            </a:solidFill>
            <a:prstDash val="solid"/>
            <a:miter lim="800000"/>
          </a:ln>
          <a:effectLst>
            <a:innerShdw blurRad="76200">
              <a:srgbClr val="000000"/>
            </a:innerShdw>
          </a:effectLst>
        </p:spPr>
      </p:pic>
      <p:pic>
        <p:nvPicPr>
          <p:cNvPr id="21" name="Obrázek 20" descr="http://www.gify.nou.cz/kvety2_soubory/141.gif"/>
          <p:cNvPicPr/>
          <p:nvPr/>
        </p:nvPicPr>
        <p:blipFill>
          <a:blip r:embed="rId3" cstate="print"/>
          <a:srcRect/>
          <a:stretch>
            <a:fillRect/>
          </a:stretch>
        </p:blipFill>
        <p:spPr bwMode="auto">
          <a:xfrm rot="16200000">
            <a:off x="357158" y="928670"/>
            <a:ext cx="785819" cy="500067"/>
          </a:xfrm>
          <a:prstGeom prst="rect">
            <a:avLst/>
          </a:prstGeom>
          <a:noFill/>
          <a:ln w="9525">
            <a:noFill/>
            <a:miter lim="800000"/>
            <a:headEnd/>
            <a:tailEnd/>
          </a:ln>
        </p:spPr>
      </p:pic>
      <p:pic>
        <p:nvPicPr>
          <p:cNvPr id="24" name="Obrázek 23" descr="http://www.gify.nou.cz/kvety2_soubory/141.gif"/>
          <p:cNvPicPr/>
          <p:nvPr/>
        </p:nvPicPr>
        <p:blipFill>
          <a:blip r:embed="rId3" cstate="print"/>
          <a:srcRect/>
          <a:stretch>
            <a:fillRect/>
          </a:stretch>
        </p:blipFill>
        <p:spPr bwMode="auto">
          <a:xfrm rot="16200000">
            <a:off x="285720" y="1714488"/>
            <a:ext cx="785819" cy="500067"/>
          </a:xfrm>
          <a:prstGeom prst="rect">
            <a:avLst/>
          </a:prstGeom>
          <a:noFill/>
          <a:ln w="9525">
            <a:noFill/>
            <a:miter lim="800000"/>
            <a:headEnd/>
            <a:tailEnd/>
          </a:ln>
        </p:spPr>
      </p:pic>
      <p:pic>
        <p:nvPicPr>
          <p:cNvPr id="25" name="Obrázek 24" descr="http://www.gify.nou.cz/kvety2_soubory/141.gif"/>
          <p:cNvPicPr/>
          <p:nvPr/>
        </p:nvPicPr>
        <p:blipFill>
          <a:blip r:embed="rId3" cstate="print"/>
          <a:srcRect/>
          <a:stretch>
            <a:fillRect/>
          </a:stretch>
        </p:blipFill>
        <p:spPr bwMode="auto">
          <a:xfrm rot="16200000">
            <a:off x="285720" y="2428868"/>
            <a:ext cx="785819" cy="500067"/>
          </a:xfrm>
          <a:prstGeom prst="rect">
            <a:avLst/>
          </a:prstGeom>
          <a:noFill/>
          <a:ln w="9525">
            <a:noFill/>
            <a:miter lim="800000"/>
            <a:headEnd/>
            <a:tailEnd/>
          </a:ln>
        </p:spPr>
      </p:pic>
      <p:pic>
        <p:nvPicPr>
          <p:cNvPr id="26" name="Obrázek 25" descr="http://www.gify.nou.cz/kvety2_soubory/141.gif"/>
          <p:cNvPicPr/>
          <p:nvPr/>
        </p:nvPicPr>
        <p:blipFill>
          <a:blip r:embed="rId3" cstate="print"/>
          <a:srcRect/>
          <a:stretch>
            <a:fillRect/>
          </a:stretch>
        </p:blipFill>
        <p:spPr bwMode="auto">
          <a:xfrm rot="16200000">
            <a:off x="285720" y="3214686"/>
            <a:ext cx="785819" cy="500067"/>
          </a:xfrm>
          <a:prstGeom prst="rect">
            <a:avLst/>
          </a:prstGeom>
          <a:noFill/>
          <a:ln w="9525">
            <a:noFill/>
            <a:miter lim="800000"/>
            <a:headEnd/>
            <a:tailEnd/>
          </a:ln>
        </p:spPr>
      </p:pic>
      <p:pic>
        <p:nvPicPr>
          <p:cNvPr id="27" name="Obrázek 26" descr="http://www.gify.nou.cz/kvety2_soubory/141.gif"/>
          <p:cNvPicPr/>
          <p:nvPr/>
        </p:nvPicPr>
        <p:blipFill>
          <a:blip r:embed="rId3" cstate="print"/>
          <a:srcRect/>
          <a:stretch>
            <a:fillRect/>
          </a:stretch>
        </p:blipFill>
        <p:spPr bwMode="auto">
          <a:xfrm rot="16200000">
            <a:off x="285720" y="4000504"/>
            <a:ext cx="785819" cy="500067"/>
          </a:xfrm>
          <a:prstGeom prst="rect">
            <a:avLst/>
          </a:prstGeom>
          <a:noFill/>
          <a:ln w="9525">
            <a:noFill/>
            <a:miter lim="800000"/>
            <a:headEnd/>
            <a:tailEnd/>
          </a:ln>
        </p:spPr>
      </p:pic>
      <p:pic>
        <p:nvPicPr>
          <p:cNvPr id="28" name="Obrázek 27" descr="http://www.gify.nou.cz/kvety2_soubory/141.gif"/>
          <p:cNvPicPr/>
          <p:nvPr/>
        </p:nvPicPr>
        <p:blipFill>
          <a:blip r:embed="rId3" cstate="print"/>
          <a:srcRect/>
          <a:stretch>
            <a:fillRect/>
          </a:stretch>
        </p:blipFill>
        <p:spPr bwMode="auto">
          <a:xfrm rot="16200000">
            <a:off x="285720" y="4786322"/>
            <a:ext cx="785819" cy="500067"/>
          </a:xfrm>
          <a:prstGeom prst="rect">
            <a:avLst/>
          </a:prstGeom>
          <a:noFill/>
          <a:ln w="9525">
            <a:noFill/>
            <a:miter lim="800000"/>
            <a:headEnd/>
            <a:tailEnd/>
          </a:ln>
        </p:spPr>
      </p:pic>
      <p:pic>
        <p:nvPicPr>
          <p:cNvPr id="29" name="Obrázek 28" descr="http://www.gify.nou.cz/kvety2_soubory/141.gif"/>
          <p:cNvPicPr/>
          <p:nvPr/>
        </p:nvPicPr>
        <p:blipFill>
          <a:blip r:embed="rId3" cstate="print"/>
          <a:srcRect/>
          <a:stretch>
            <a:fillRect/>
          </a:stretch>
        </p:blipFill>
        <p:spPr bwMode="auto">
          <a:xfrm rot="16200000">
            <a:off x="928662" y="1142984"/>
            <a:ext cx="785819" cy="500067"/>
          </a:xfrm>
          <a:prstGeom prst="rect">
            <a:avLst/>
          </a:prstGeom>
          <a:noFill/>
          <a:ln w="9525">
            <a:noFill/>
            <a:miter lim="800000"/>
            <a:headEnd/>
            <a:tailEnd/>
          </a:ln>
        </p:spPr>
      </p:pic>
      <p:pic>
        <p:nvPicPr>
          <p:cNvPr id="30" name="Obrázek 29" descr="http://www.gify.nou.cz/kvety2_soubory/141.gif"/>
          <p:cNvPicPr/>
          <p:nvPr/>
        </p:nvPicPr>
        <p:blipFill>
          <a:blip r:embed="rId3" cstate="print"/>
          <a:srcRect/>
          <a:stretch>
            <a:fillRect/>
          </a:stretch>
        </p:blipFill>
        <p:spPr bwMode="auto">
          <a:xfrm rot="16200000">
            <a:off x="285720" y="5572140"/>
            <a:ext cx="785819" cy="500067"/>
          </a:xfrm>
          <a:prstGeom prst="rect">
            <a:avLst/>
          </a:prstGeom>
          <a:noFill/>
          <a:ln w="9525">
            <a:noFill/>
            <a:miter lim="800000"/>
            <a:headEnd/>
            <a:tailEnd/>
          </a:ln>
        </p:spPr>
      </p:pic>
      <p:pic>
        <p:nvPicPr>
          <p:cNvPr id="31" name="Obrázek 30" descr="http://www.gify.nou.cz/kvety2_soubory/141.gif"/>
          <p:cNvPicPr/>
          <p:nvPr/>
        </p:nvPicPr>
        <p:blipFill>
          <a:blip r:embed="rId3" cstate="print"/>
          <a:srcRect/>
          <a:stretch>
            <a:fillRect/>
          </a:stretch>
        </p:blipFill>
        <p:spPr bwMode="auto">
          <a:xfrm rot="16200000">
            <a:off x="857224" y="1928802"/>
            <a:ext cx="785819" cy="500067"/>
          </a:xfrm>
          <a:prstGeom prst="rect">
            <a:avLst/>
          </a:prstGeom>
          <a:noFill/>
          <a:ln w="9525">
            <a:noFill/>
            <a:miter lim="800000"/>
            <a:headEnd/>
            <a:tailEnd/>
          </a:ln>
        </p:spPr>
      </p:pic>
      <p:pic>
        <p:nvPicPr>
          <p:cNvPr id="32" name="Obrázek 31" descr="http://www.gify.nou.cz/kvety2_soubory/141.gif"/>
          <p:cNvPicPr/>
          <p:nvPr/>
        </p:nvPicPr>
        <p:blipFill>
          <a:blip r:embed="rId3" cstate="print"/>
          <a:srcRect/>
          <a:stretch>
            <a:fillRect/>
          </a:stretch>
        </p:blipFill>
        <p:spPr bwMode="auto">
          <a:xfrm rot="16200000">
            <a:off x="857224" y="2643182"/>
            <a:ext cx="785819" cy="500067"/>
          </a:xfrm>
          <a:prstGeom prst="rect">
            <a:avLst/>
          </a:prstGeom>
          <a:noFill/>
          <a:ln w="9525">
            <a:noFill/>
            <a:miter lim="800000"/>
            <a:headEnd/>
            <a:tailEnd/>
          </a:ln>
        </p:spPr>
      </p:pic>
      <p:pic>
        <p:nvPicPr>
          <p:cNvPr id="33" name="Obrázek 32" descr="http://www.gify.nou.cz/kvety2_soubory/141.gif"/>
          <p:cNvPicPr/>
          <p:nvPr/>
        </p:nvPicPr>
        <p:blipFill>
          <a:blip r:embed="rId3" cstate="print"/>
          <a:srcRect/>
          <a:stretch>
            <a:fillRect/>
          </a:stretch>
        </p:blipFill>
        <p:spPr bwMode="auto">
          <a:xfrm rot="16200000">
            <a:off x="857224" y="3429000"/>
            <a:ext cx="785819" cy="500067"/>
          </a:xfrm>
          <a:prstGeom prst="rect">
            <a:avLst/>
          </a:prstGeom>
          <a:noFill/>
          <a:ln w="9525">
            <a:noFill/>
            <a:miter lim="800000"/>
            <a:headEnd/>
            <a:tailEnd/>
          </a:ln>
        </p:spPr>
      </p:pic>
      <p:pic>
        <p:nvPicPr>
          <p:cNvPr id="34" name="Obrázek 33" descr="http://www.gify.nou.cz/kvety2_soubory/141.gif"/>
          <p:cNvPicPr/>
          <p:nvPr/>
        </p:nvPicPr>
        <p:blipFill>
          <a:blip r:embed="rId3" cstate="print"/>
          <a:srcRect/>
          <a:stretch>
            <a:fillRect/>
          </a:stretch>
        </p:blipFill>
        <p:spPr bwMode="auto">
          <a:xfrm rot="16200000">
            <a:off x="857224" y="4214818"/>
            <a:ext cx="785819" cy="500067"/>
          </a:xfrm>
          <a:prstGeom prst="rect">
            <a:avLst/>
          </a:prstGeom>
          <a:noFill/>
          <a:ln w="9525">
            <a:noFill/>
            <a:miter lim="800000"/>
            <a:headEnd/>
            <a:tailEnd/>
          </a:ln>
        </p:spPr>
      </p:pic>
      <p:pic>
        <p:nvPicPr>
          <p:cNvPr id="35" name="Obrázek 34" descr="http://www.gify.nou.cz/kvety2_soubory/141.gif"/>
          <p:cNvPicPr/>
          <p:nvPr/>
        </p:nvPicPr>
        <p:blipFill>
          <a:blip r:embed="rId3" cstate="print"/>
          <a:srcRect/>
          <a:stretch>
            <a:fillRect/>
          </a:stretch>
        </p:blipFill>
        <p:spPr bwMode="auto">
          <a:xfrm rot="16200000">
            <a:off x="857224" y="5000636"/>
            <a:ext cx="785819" cy="500067"/>
          </a:xfrm>
          <a:prstGeom prst="rect">
            <a:avLst/>
          </a:prstGeom>
          <a:noFill/>
          <a:ln w="9525">
            <a:noFill/>
            <a:miter lim="800000"/>
            <a:headEnd/>
            <a:tailEnd/>
          </a:ln>
        </p:spPr>
      </p:pic>
      <p:pic>
        <p:nvPicPr>
          <p:cNvPr id="36" name="Obrázek 35" descr="http://www.gify.nou.cz/kvety2_soubory/141.gif"/>
          <p:cNvPicPr/>
          <p:nvPr/>
        </p:nvPicPr>
        <p:blipFill>
          <a:blip r:embed="rId3" cstate="print"/>
          <a:srcRect/>
          <a:stretch>
            <a:fillRect/>
          </a:stretch>
        </p:blipFill>
        <p:spPr bwMode="auto">
          <a:xfrm rot="16200000">
            <a:off x="7572396" y="1285860"/>
            <a:ext cx="785819" cy="500067"/>
          </a:xfrm>
          <a:prstGeom prst="rect">
            <a:avLst/>
          </a:prstGeom>
          <a:noFill/>
          <a:ln w="9525">
            <a:noFill/>
            <a:miter lim="800000"/>
            <a:headEnd/>
            <a:tailEnd/>
          </a:ln>
        </p:spPr>
      </p:pic>
      <p:pic>
        <p:nvPicPr>
          <p:cNvPr id="37" name="Obrázek 36" descr="http://www.gify.nou.cz/kvety2_soubory/141.gif"/>
          <p:cNvPicPr/>
          <p:nvPr/>
        </p:nvPicPr>
        <p:blipFill>
          <a:blip r:embed="rId3" cstate="print"/>
          <a:srcRect/>
          <a:stretch>
            <a:fillRect/>
          </a:stretch>
        </p:blipFill>
        <p:spPr bwMode="auto">
          <a:xfrm rot="16200000">
            <a:off x="7572396" y="2000240"/>
            <a:ext cx="785819" cy="500067"/>
          </a:xfrm>
          <a:prstGeom prst="rect">
            <a:avLst/>
          </a:prstGeom>
          <a:noFill/>
          <a:ln w="9525">
            <a:noFill/>
            <a:miter lim="800000"/>
            <a:headEnd/>
            <a:tailEnd/>
          </a:ln>
        </p:spPr>
      </p:pic>
      <p:pic>
        <p:nvPicPr>
          <p:cNvPr id="38" name="Obrázek 37" descr="http://www.gify.nou.cz/kvety2_soubory/141.gif"/>
          <p:cNvPicPr/>
          <p:nvPr/>
        </p:nvPicPr>
        <p:blipFill>
          <a:blip r:embed="rId3" cstate="print"/>
          <a:srcRect/>
          <a:stretch>
            <a:fillRect/>
          </a:stretch>
        </p:blipFill>
        <p:spPr bwMode="auto">
          <a:xfrm rot="16200000">
            <a:off x="7572396" y="2786058"/>
            <a:ext cx="785819" cy="500067"/>
          </a:xfrm>
          <a:prstGeom prst="rect">
            <a:avLst/>
          </a:prstGeom>
          <a:noFill/>
          <a:ln w="9525">
            <a:noFill/>
            <a:miter lim="800000"/>
            <a:headEnd/>
            <a:tailEnd/>
          </a:ln>
        </p:spPr>
      </p:pic>
      <p:pic>
        <p:nvPicPr>
          <p:cNvPr id="39" name="Obrázek 38" descr="http://www.gify.nou.cz/kvety2_soubory/141.gif"/>
          <p:cNvPicPr/>
          <p:nvPr/>
        </p:nvPicPr>
        <p:blipFill>
          <a:blip r:embed="rId3" cstate="print"/>
          <a:srcRect/>
          <a:stretch>
            <a:fillRect/>
          </a:stretch>
        </p:blipFill>
        <p:spPr bwMode="auto">
          <a:xfrm rot="16200000">
            <a:off x="7572396" y="3500438"/>
            <a:ext cx="785819" cy="500067"/>
          </a:xfrm>
          <a:prstGeom prst="rect">
            <a:avLst/>
          </a:prstGeom>
          <a:noFill/>
          <a:ln w="9525">
            <a:noFill/>
            <a:miter lim="800000"/>
            <a:headEnd/>
            <a:tailEnd/>
          </a:ln>
        </p:spPr>
      </p:pic>
      <p:pic>
        <p:nvPicPr>
          <p:cNvPr id="40" name="Obrázek 39" descr="http://www.gify.nou.cz/kvety2_soubory/141.gif"/>
          <p:cNvPicPr/>
          <p:nvPr/>
        </p:nvPicPr>
        <p:blipFill>
          <a:blip r:embed="rId3" cstate="print"/>
          <a:srcRect/>
          <a:stretch>
            <a:fillRect/>
          </a:stretch>
        </p:blipFill>
        <p:spPr bwMode="auto">
          <a:xfrm rot="16200000">
            <a:off x="7572396" y="4357694"/>
            <a:ext cx="785819" cy="500067"/>
          </a:xfrm>
          <a:prstGeom prst="rect">
            <a:avLst/>
          </a:prstGeom>
          <a:noFill/>
          <a:ln w="9525">
            <a:noFill/>
            <a:miter lim="800000"/>
            <a:headEnd/>
            <a:tailEnd/>
          </a:ln>
        </p:spPr>
      </p:pic>
      <p:pic>
        <p:nvPicPr>
          <p:cNvPr id="41" name="Obrázek 40" descr="http://www.gify.nou.cz/kvety2_soubory/141.gif"/>
          <p:cNvPicPr/>
          <p:nvPr/>
        </p:nvPicPr>
        <p:blipFill>
          <a:blip r:embed="rId3" cstate="print"/>
          <a:srcRect/>
          <a:stretch>
            <a:fillRect/>
          </a:stretch>
        </p:blipFill>
        <p:spPr bwMode="auto">
          <a:xfrm rot="16200000">
            <a:off x="7572396" y="5143512"/>
            <a:ext cx="785819" cy="500067"/>
          </a:xfrm>
          <a:prstGeom prst="rect">
            <a:avLst/>
          </a:prstGeom>
          <a:noFill/>
          <a:ln w="9525">
            <a:noFill/>
            <a:miter lim="800000"/>
            <a:headEnd/>
            <a:tailEnd/>
          </a:ln>
        </p:spPr>
      </p:pic>
      <p:pic>
        <p:nvPicPr>
          <p:cNvPr id="42" name="Obrázek 41" descr="http://www.gify.nou.cz/kvety2_soubory/141.gif"/>
          <p:cNvPicPr/>
          <p:nvPr/>
        </p:nvPicPr>
        <p:blipFill>
          <a:blip r:embed="rId3" cstate="print"/>
          <a:srcRect/>
          <a:stretch>
            <a:fillRect/>
          </a:stretch>
        </p:blipFill>
        <p:spPr bwMode="auto">
          <a:xfrm rot="16200000">
            <a:off x="8001024" y="1000108"/>
            <a:ext cx="785819" cy="500067"/>
          </a:xfrm>
          <a:prstGeom prst="rect">
            <a:avLst/>
          </a:prstGeom>
          <a:noFill/>
          <a:ln w="9525">
            <a:noFill/>
            <a:miter lim="800000"/>
            <a:headEnd/>
            <a:tailEnd/>
          </a:ln>
        </p:spPr>
      </p:pic>
      <p:pic>
        <p:nvPicPr>
          <p:cNvPr id="43" name="Obrázek 42" descr="http://www.gify.nou.cz/kvety2_soubory/141.gif"/>
          <p:cNvPicPr/>
          <p:nvPr/>
        </p:nvPicPr>
        <p:blipFill>
          <a:blip r:embed="rId3" cstate="print"/>
          <a:srcRect/>
          <a:stretch>
            <a:fillRect/>
          </a:stretch>
        </p:blipFill>
        <p:spPr bwMode="auto">
          <a:xfrm rot="16200000">
            <a:off x="8001024" y="1643050"/>
            <a:ext cx="785819" cy="500067"/>
          </a:xfrm>
          <a:prstGeom prst="rect">
            <a:avLst/>
          </a:prstGeom>
          <a:noFill/>
          <a:ln w="9525">
            <a:noFill/>
            <a:miter lim="800000"/>
            <a:headEnd/>
            <a:tailEnd/>
          </a:ln>
        </p:spPr>
      </p:pic>
      <p:pic>
        <p:nvPicPr>
          <p:cNvPr id="44" name="Obrázek 43" descr="http://www.gify.nou.cz/kvety2_soubory/141.gif"/>
          <p:cNvPicPr/>
          <p:nvPr/>
        </p:nvPicPr>
        <p:blipFill>
          <a:blip r:embed="rId3" cstate="print"/>
          <a:srcRect/>
          <a:stretch>
            <a:fillRect/>
          </a:stretch>
        </p:blipFill>
        <p:spPr bwMode="auto">
          <a:xfrm rot="16200000">
            <a:off x="8001024" y="2428868"/>
            <a:ext cx="785819" cy="500067"/>
          </a:xfrm>
          <a:prstGeom prst="rect">
            <a:avLst/>
          </a:prstGeom>
          <a:noFill/>
          <a:ln w="9525">
            <a:noFill/>
            <a:miter lim="800000"/>
            <a:headEnd/>
            <a:tailEnd/>
          </a:ln>
        </p:spPr>
      </p:pic>
      <p:pic>
        <p:nvPicPr>
          <p:cNvPr id="45" name="Obrázek 44" descr="http://www.gify.nou.cz/kvety2_soubory/141.gif"/>
          <p:cNvPicPr/>
          <p:nvPr/>
        </p:nvPicPr>
        <p:blipFill>
          <a:blip r:embed="rId3" cstate="print"/>
          <a:srcRect/>
          <a:stretch>
            <a:fillRect/>
          </a:stretch>
        </p:blipFill>
        <p:spPr bwMode="auto">
          <a:xfrm rot="16200000">
            <a:off x="8001024" y="3214686"/>
            <a:ext cx="785819" cy="500067"/>
          </a:xfrm>
          <a:prstGeom prst="rect">
            <a:avLst/>
          </a:prstGeom>
          <a:noFill/>
          <a:ln w="9525">
            <a:noFill/>
            <a:miter lim="800000"/>
            <a:headEnd/>
            <a:tailEnd/>
          </a:ln>
        </p:spPr>
      </p:pic>
      <p:pic>
        <p:nvPicPr>
          <p:cNvPr id="46" name="Obrázek 45" descr="http://www.gify.nou.cz/kvety2_soubory/141.gif"/>
          <p:cNvPicPr/>
          <p:nvPr/>
        </p:nvPicPr>
        <p:blipFill>
          <a:blip r:embed="rId3" cstate="print"/>
          <a:srcRect/>
          <a:stretch>
            <a:fillRect/>
          </a:stretch>
        </p:blipFill>
        <p:spPr bwMode="auto">
          <a:xfrm rot="16200000">
            <a:off x="8001024" y="3929066"/>
            <a:ext cx="785819" cy="500067"/>
          </a:xfrm>
          <a:prstGeom prst="rect">
            <a:avLst/>
          </a:prstGeom>
          <a:noFill/>
          <a:ln w="9525">
            <a:noFill/>
            <a:miter lim="800000"/>
            <a:headEnd/>
            <a:tailEnd/>
          </a:ln>
        </p:spPr>
      </p:pic>
      <p:pic>
        <p:nvPicPr>
          <p:cNvPr id="47" name="Obrázek 46" descr="http://www.gify.nou.cz/kvety2_soubory/141.gif"/>
          <p:cNvPicPr/>
          <p:nvPr/>
        </p:nvPicPr>
        <p:blipFill>
          <a:blip r:embed="rId3" cstate="print"/>
          <a:srcRect/>
          <a:stretch>
            <a:fillRect/>
          </a:stretch>
        </p:blipFill>
        <p:spPr bwMode="auto">
          <a:xfrm rot="16200000">
            <a:off x="8001024" y="4714884"/>
            <a:ext cx="785819" cy="500067"/>
          </a:xfrm>
          <a:prstGeom prst="rect">
            <a:avLst/>
          </a:prstGeom>
          <a:noFill/>
          <a:ln w="9525">
            <a:noFill/>
            <a:miter lim="800000"/>
            <a:headEnd/>
            <a:tailEnd/>
          </a:ln>
        </p:spPr>
      </p:pic>
      <p:pic>
        <p:nvPicPr>
          <p:cNvPr id="48" name="Obrázek 47" descr="http://www.gify.nou.cz/kvety2_soubory/141.gif"/>
          <p:cNvPicPr/>
          <p:nvPr/>
        </p:nvPicPr>
        <p:blipFill>
          <a:blip r:embed="rId3" cstate="print"/>
          <a:srcRect/>
          <a:stretch>
            <a:fillRect/>
          </a:stretch>
        </p:blipFill>
        <p:spPr bwMode="auto">
          <a:xfrm rot="16200000">
            <a:off x="8001024" y="5429264"/>
            <a:ext cx="785819" cy="500067"/>
          </a:xfrm>
          <a:prstGeom prst="rect">
            <a:avLst/>
          </a:prstGeom>
          <a:noFill/>
          <a:ln w="9525">
            <a:noFill/>
            <a:miter lim="800000"/>
            <a:headEnd/>
            <a:tailEnd/>
          </a:ln>
        </p:spPr>
      </p:pic>
      <p:pic>
        <p:nvPicPr>
          <p:cNvPr id="49" name="Obrázek 48" descr="http://www.gify.nou.cz/kvety2_soubory/141.gif"/>
          <p:cNvPicPr/>
          <p:nvPr/>
        </p:nvPicPr>
        <p:blipFill>
          <a:blip r:embed="rId3" cstate="print"/>
          <a:srcRect/>
          <a:stretch>
            <a:fillRect/>
          </a:stretch>
        </p:blipFill>
        <p:spPr bwMode="auto">
          <a:xfrm rot="16200000">
            <a:off x="1285852" y="2000240"/>
            <a:ext cx="785819" cy="500067"/>
          </a:xfrm>
          <a:prstGeom prst="rect">
            <a:avLst/>
          </a:prstGeom>
          <a:noFill/>
          <a:ln w="9525">
            <a:noFill/>
            <a:miter lim="800000"/>
            <a:headEnd/>
            <a:tailEnd/>
          </a:ln>
        </p:spPr>
      </p:pic>
      <p:pic>
        <p:nvPicPr>
          <p:cNvPr id="50" name="Obrázek 49" descr="http://www.gify.nou.cz/kvety2_soubory/141.gif"/>
          <p:cNvPicPr/>
          <p:nvPr/>
        </p:nvPicPr>
        <p:blipFill>
          <a:blip r:embed="rId3" cstate="print"/>
          <a:srcRect/>
          <a:stretch>
            <a:fillRect/>
          </a:stretch>
        </p:blipFill>
        <p:spPr bwMode="auto">
          <a:xfrm rot="16200000">
            <a:off x="1285852" y="2786058"/>
            <a:ext cx="785819" cy="500067"/>
          </a:xfrm>
          <a:prstGeom prst="rect">
            <a:avLst/>
          </a:prstGeom>
          <a:noFill/>
          <a:ln w="9525">
            <a:noFill/>
            <a:miter lim="800000"/>
            <a:headEnd/>
            <a:tailEnd/>
          </a:ln>
        </p:spPr>
      </p:pic>
      <p:pic>
        <p:nvPicPr>
          <p:cNvPr id="51" name="Obrázek 50" descr="http://www.gify.nou.cz/kvety2_soubory/141.gif"/>
          <p:cNvPicPr/>
          <p:nvPr/>
        </p:nvPicPr>
        <p:blipFill>
          <a:blip r:embed="rId3" cstate="print"/>
          <a:srcRect/>
          <a:stretch>
            <a:fillRect/>
          </a:stretch>
        </p:blipFill>
        <p:spPr bwMode="auto">
          <a:xfrm rot="16200000">
            <a:off x="1285852" y="3571876"/>
            <a:ext cx="785819" cy="500067"/>
          </a:xfrm>
          <a:prstGeom prst="rect">
            <a:avLst/>
          </a:prstGeom>
          <a:noFill/>
          <a:ln w="9525">
            <a:noFill/>
            <a:miter lim="800000"/>
            <a:headEnd/>
            <a:tailEnd/>
          </a:ln>
        </p:spPr>
      </p:pic>
      <p:pic>
        <p:nvPicPr>
          <p:cNvPr id="52" name="Obrázek 51" descr="http://www.gify.nou.cz/kvety2_soubory/141.gif"/>
          <p:cNvPicPr/>
          <p:nvPr/>
        </p:nvPicPr>
        <p:blipFill>
          <a:blip r:embed="rId3" cstate="print"/>
          <a:srcRect/>
          <a:stretch>
            <a:fillRect/>
          </a:stretch>
        </p:blipFill>
        <p:spPr bwMode="auto">
          <a:xfrm rot="16200000">
            <a:off x="1285852" y="4357694"/>
            <a:ext cx="785819" cy="500067"/>
          </a:xfrm>
          <a:prstGeom prst="rect">
            <a:avLst/>
          </a:prstGeom>
          <a:noFill/>
          <a:ln w="9525">
            <a:noFill/>
            <a:miter lim="800000"/>
            <a:headEnd/>
            <a:tailEnd/>
          </a:ln>
        </p:spPr>
      </p:pic>
      <p:pic>
        <p:nvPicPr>
          <p:cNvPr id="53" name="Obrázek 52" descr="http://www.gify.nou.cz/kvety2_soubory/141.gif"/>
          <p:cNvPicPr/>
          <p:nvPr/>
        </p:nvPicPr>
        <p:blipFill>
          <a:blip r:embed="rId3" cstate="print"/>
          <a:srcRect/>
          <a:stretch>
            <a:fillRect/>
          </a:stretch>
        </p:blipFill>
        <p:spPr bwMode="auto">
          <a:xfrm rot="16200000">
            <a:off x="7072330" y="2143116"/>
            <a:ext cx="785819" cy="500067"/>
          </a:xfrm>
          <a:prstGeom prst="rect">
            <a:avLst/>
          </a:prstGeom>
          <a:noFill/>
          <a:ln w="9525">
            <a:noFill/>
            <a:miter lim="800000"/>
            <a:headEnd/>
            <a:tailEnd/>
          </a:ln>
        </p:spPr>
      </p:pic>
      <p:pic>
        <p:nvPicPr>
          <p:cNvPr id="54" name="Obrázek 53" descr="http://www.gify.nou.cz/kvety2_soubory/141.gif"/>
          <p:cNvPicPr/>
          <p:nvPr/>
        </p:nvPicPr>
        <p:blipFill>
          <a:blip r:embed="rId3" cstate="print"/>
          <a:srcRect/>
          <a:stretch>
            <a:fillRect/>
          </a:stretch>
        </p:blipFill>
        <p:spPr bwMode="auto">
          <a:xfrm rot="16200000">
            <a:off x="7072330" y="2928934"/>
            <a:ext cx="785819" cy="500067"/>
          </a:xfrm>
          <a:prstGeom prst="rect">
            <a:avLst/>
          </a:prstGeom>
          <a:noFill/>
          <a:ln w="9525">
            <a:noFill/>
            <a:miter lim="800000"/>
            <a:headEnd/>
            <a:tailEnd/>
          </a:ln>
        </p:spPr>
      </p:pic>
      <p:pic>
        <p:nvPicPr>
          <p:cNvPr id="55" name="Obrázek 54" descr="http://www.gify.nou.cz/kvety2_soubory/141.gif"/>
          <p:cNvPicPr/>
          <p:nvPr/>
        </p:nvPicPr>
        <p:blipFill>
          <a:blip r:embed="rId3" cstate="print"/>
          <a:srcRect/>
          <a:stretch>
            <a:fillRect/>
          </a:stretch>
        </p:blipFill>
        <p:spPr bwMode="auto">
          <a:xfrm rot="16200000">
            <a:off x="7072330" y="3714752"/>
            <a:ext cx="785819" cy="500067"/>
          </a:xfrm>
          <a:prstGeom prst="rect">
            <a:avLst/>
          </a:prstGeom>
          <a:noFill/>
          <a:ln w="9525">
            <a:noFill/>
            <a:miter lim="800000"/>
            <a:headEnd/>
            <a:tailEnd/>
          </a:ln>
        </p:spPr>
      </p:pic>
      <p:pic>
        <p:nvPicPr>
          <p:cNvPr id="56" name="Obrázek 55" descr="http://www.gify.nou.cz/kvety2_soubory/141.gif"/>
          <p:cNvPicPr/>
          <p:nvPr/>
        </p:nvPicPr>
        <p:blipFill>
          <a:blip r:embed="rId3" cstate="print"/>
          <a:srcRect/>
          <a:stretch>
            <a:fillRect/>
          </a:stretch>
        </p:blipFill>
        <p:spPr bwMode="auto">
          <a:xfrm rot="16200000">
            <a:off x="7072330" y="4500570"/>
            <a:ext cx="785819" cy="500067"/>
          </a:xfrm>
          <a:prstGeom prst="rect">
            <a:avLst/>
          </a:prstGeom>
          <a:noFill/>
          <a:ln w="9525">
            <a:noFill/>
            <a:miter lim="800000"/>
            <a:headEnd/>
            <a:tailEnd/>
          </a:ln>
        </p:spPr>
      </p:pic>
      <p:sp>
        <p:nvSpPr>
          <p:cNvPr id="57" name="TextovéPole 56"/>
          <p:cNvSpPr txBox="1"/>
          <p:nvPr/>
        </p:nvSpPr>
        <p:spPr>
          <a:xfrm>
            <a:off x="3071802" y="3643314"/>
            <a:ext cx="2928958" cy="830997"/>
          </a:xfrm>
          <a:prstGeom prst="rect">
            <a:avLst/>
          </a:prstGeom>
          <a:noFill/>
        </p:spPr>
        <p:txBody>
          <a:bodyPr wrap="square" rtlCol="0">
            <a:spAutoFit/>
          </a:bodyPr>
          <a:lstStyle/>
          <a:p>
            <a:pPr algn="ctr"/>
            <a:r>
              <a:rPr lang="sk-SK" sz="4800" dirty="0">
                <a:solidFill>
                  <a:srgbClr val="FFC000"/>
                </a:solidFill>
                <a:latin typeface="Edwardian Script ITC" pitchFamily="66" charset="0"/>
              </a:rPr>
              <a:t>2022</a:t>
            </a:r>
          </a:p>
        </p:txBody>
      </p:sp>
    </p:spTree>
  </p:cSld>
  <p:clrMapOvr>
    <a:masterClrMapping/>
  </p:clrMapOvr>
  <p:transition spd="slow">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71612"/>
            <a:ext cx="3214710" cy="3600986"/>
          </a:xfrm>
          <a:prstGeom prst="rect">
            <a:avLst/>
          </a:prstGeom>
          <a:noFill/>
        </p:spPr>
        <p:txBody>
          <a:bodyPr wrap="square" rtlCol="0">
            <a:spAutoFit/>
          </a:bodyPr>
          <a:lstStyle/>
          <a:p>
            <a:pPr algn="ctr"/>
            <a:r>
              <a:rPr lang="sk-SK" sz="2800" b="1" dirty="0">
                <a:latin typeface="Monotype Corsiva" pitchFamily="66" charset="0"/>
              </a:rPr>
              <a:t>Zrušený dišpenz  </a:t>
            </a:r>
          </a:p>
          <a:p>
            <a:pPr algn="just"/>
            <a:endParaRPr lang="sk-SK" dirty="0">
              <a:latin typeface="Monotype Corsiva" pitchFamily="66" charset="0"/>
            </a:endParaRPr>
          </a:p>
          <a:p>
            <a:pPr algn="just"/>
            <a:r>
              <a:rPr lang="sk-SK" dirty="0">
                <a:latin typeface="Monotype Corsiva" pitchFamily="66" charset="0"/>
              </a:rPr>
              <a:t>Vzhľadom</a:t>
            </a:r>
            <a:r>
              <a:rPr lang="sk-SK" sz="2000" dirty="0">
                <a:latin typeface="Monotype Corsiva" pitchFamily="66" charset="0"/>
              </a:rPr>
              <a:t> na zlepšujúcu sa </a:t>
            </a:r>
            <a:r>
              <a:rPr lang="sk-SK" dirty="0">
                <a:latin typeface="Monotype Corsiva" pitchFamily="66" charset="0"/>
              </a:rPr>
              <a:t>epidemiologickú situáciu od soboty     26. 2. sa mohli zúčastniť  na</a:t>
            </a:r>
            <a:r>
              <a:rPr lang="sk-SK" dirty="0"/>
              <a:t> </a:t>
            </a:r>
            <a:r>
              <a:rPr lang="sk-SK" dirty="0">
                <a:latin typeface="Monotype Corsiva" pitchFamily="66" charset="0"/>
              </a:rPr>
              <a:t>svätých  omšiach aj nezaočkovaní  veriaci.                                          </a:t>
            </a:r>
            <a:r>
              <a:rPr lang="sk-SK" spc="-50" dirty="0">
                <a:latin typeface="Monotype Corsiva" pitchFamily="66" charset="0"/>
              </a:rPr>
              <a:t>Od 6. 3. 2022 bol nitrianskym diecéznym </a:t>
            </a:r>
            <a:r>
              <a:rPr lang="sk-SK" dirty="0">
                <a:latin typeface="Monotype Corsiva" pitchFamily="66" charset="0"/>
              </a:rPr>
              <a:t>biskupom zrušený dišpenz od povinnosti zúčastniť sa svätej omše v nedeľu a prikázaný sviatok.</a:t>
            </a:r>
          </a:p>
          <a:p>
            <a:pPr algn="just"/>
            <a:endParaRPr lang="sk-SK" dirty="0">
              <a:latin typeface="Monotype Corsiva" pitchFamily="66" charset="0"/>
            </a:endParaRPr>
          </a:p>
          <a:p>
            <a:pPr algn="just"/>
            <a:endParaRPr lang="sk-SK" dirty="0">
              <a:latin typeface="Monotype Corsiva" pitchFamily="66" charset="0"/>
            </a:endParaRPr>
          </a:p>
        </p:txBody>
      </p:sp>
      <p:pic>
        <p:nvPicPr>
          <p:cNvPr id="21" name="Obrázek 20" descr="http://www.biskupstvo-nitra.sk/wp-content/uploads/2021/11/6366-kbslogo.jpg"/>
          <p:cNvPicPr/>
          <p:nvPr/>
        </p:nvPicPr>
        <p:blipFill>
          <a:blip r:embed="rId4"/>
          <a:srcRect/>
          <a:stretch>
            <a:fillRect/>
          </a:stretch>
        </p:blipFill>
        <p:spPr bwMode="auto">
          <a:xfrm>
            <a:off x="5357818" y="1643050"/>
            <a:ext cx="2171700" cy="3190875"/>
          </a:xfrm>
          <a:prstGeom prst="rect">
            <a:avLst/>
          </a:prstGeom>
          <a:noFill/>
          <a:ln w="9525">
            <a:noFill/>
            <a:miter lim="800000"/>
            <a:headEnd/>
            <a:tailEnd/>
          </a:ln>
        </p:spPr>
      </p:pic>
    </p:spTree>
  </p:cSld>
  <p:clrMapOvr>
    <a:masterClrMapping/>
  </p:clrMapOvr>
  <p:transition spd="slow">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71612"/>
            <a:ext cx="3286148" cy="3293209"/>
          </a:xfrm>
          <a:prstGeom prst="rect">
            <a:avLst/>
          </a:prstGeom>
          <a:noFill/>
        </p:spPr>
        <p:txBody>
          <a:bodyPr wrap="square" rtlCol="0">
            <a:spAutoFit/>
          </a:bodyPr>
          <a:lstStyle/>
          <a:p>
            <a:pPr algn="ctr"/>
            <a:r>
              <a:rPr lang="sk-SK" sz="2800" b="1" dirty="0">
                <a:latin typeface="Monotype Corsiva" pitchFamily="66" charset="0"/>
              </a:rPr>
              <a:t>Vojna na Ukrajine</a:t>
            </a:r>
          </a:p>
          <a:p>
            <a:pPr algn="just"/>
            <a:endParaRPr lang="sk-SK" dirty="0">
              <a:latin typeface="Monotype Corsiva" pitchFamily="66" charset="0"/>
            </a:endParaRPr>
          </a:p>
          <a:p>
            <a:pPr algn="just"/>
            <a:r>
              <a:rPr lang="sk-SK" dirty="0">
                <a:latin typeface="Monotype Corsiva" pitchFamily="66" charset="0"/>
              </a:rPr>
              <a:t>Epidemiologická situácia sa zlepšuje, no prichádza ešte  horšia a to vojna na Ukrajine, ktorá spôsobila utrpenie mnohých ľudí.</a:t>
            </a:r>
          </a:p>
          <a:p>
            <a:pPr algn="just"/>
            <a:r>
              <a:rPr lang="sk-SK" dirty="0">
                <a:latin typeface="Monotype Corsiva" pitchFamily="66" charset="0"/>
              </a:rPr>
              <a:t>Modlili sme sa každý deň za skončenie vojny. </a:t>
            </a:r>
            <a:r>
              <a:rPr lang="sk-SK" spc="-60" dirty="0">
                <a:latin typeface="Monotype Corsiva" pitchFamily="66" charset="0"/>
              </a:rPr>
              <a:t>Vkladali sme túto prosbu do svätých omší, Eucharistických adorácií, </a:t>
            </a:r>
            <a:r>
              <a:rPr lang="sk-SK" dirty="0">
                <a:latin typeface="Monotype Corsiva" pitchFamily="66" charset="0"/>
              </a:rPr>
              <a:t>obetovali sme na tento úmysel pravidelne svätý ruženec... </a:t>
            </a:r>
            <a:endParaRPr lang="sk-SK" dirty="0">
              <a:ln w="57150">
                <a:solidFill>
                  <a:schemeClr val="tx1"/>
                </a:solidFill>
              </a:ln>
            </a:endParaRPr>
          </a:p>
        </p:txBody>
      </p:sp>
      <p:sp>
        <p:nvSpPr>
          <p:cNvPr id="21" name="TextovéPole 20"/>
          <p:cNvSpPr txBox="1"/>
          <p:nvPr/>
        </p:nvSpPr>
        <p:spPr>
          <a:xfrm>
            <a:off x="4857752" y="1643050"/>
            <a:ext cx="3000396" cy="3416320"/>
          </a:xfrm>
          <a:prstGeom prst="rect">
            <a:avLst/>
          </a:prstGeom>
          <a:noFill/>
        </p:spPr>
        <p:txBody>
          <a:bodyPr wrap="square" rtlCol="0">
            <a:spAutoFit/>
          </a:bodyPr>
          <a:lstStyle/>
          <a:p>
            <a:r>
              <a:rPr lang="sk-SK" b="1" dirty="0">
                <a:latin typeface="Monotype Corsiva" pitchFamily="66" charset="0"/>
              </a:rPr>
              <a:t>Pápež František :                                      </a:t>
            </a:r>
          </a:p>
          <a:p>
            <a:endParaRPr lang="sk-SK" i="1" dirty="0">
              <a:latin typeface="Monotype Corsiva" pitchFamily="66" charset="0"/>
            </a:endParaRPr>
          </a:p>
          <a:p>
            <a:pPr algn="just"/>
            <a:r>
              <a:rPr lang="sk-SK" i="1" dirty="0">
                <a:latin typeface="Monotype Corsiva" pitchFamily="66" charset="0"/>
              </a:rPr>
              <a:t>Apelujem na všetkých, veriacich  aj neveriacich. Ježiš nás naučil, že na  diabolskú  nezmyselnosť násilia  sa odpovedá Božími zbraňami, modlitbou a pôstom. </a:t>
            </a:r>
          </a:p>
          <a:p>
            <a:pPr algn="just"/>
            <a:r>
              <a:rPr lang="sk-SK" dirty="0">
                <a:latin typeface="Monotype Corsiva" pitchFamily="66" charset="0"/>
              </a:rPr>
              <a:t>Pamätajte, že Pán nás nikdy neopustí a pomôže nám!</a:t>
            </a:r>
          </a:p>
          <a:p>
            <a:endParaRPr lang="sk-SK" b="1" i="1" dirty="0">
              <a:latin typeface="Monotype Corsiva" pitchFamily="66" charset="0"/>
            </a:endParaRPr>
          </a:p>
          <a:p>
            <a:r>
              <a:rPr lang="sk-SK" b="1" dirty="0">
                <a:latin typeface="Monotype Corsiva" pitchFamily="66" charset="0"/>
              </a:rPr>
              <a:t>„Nech Kráľovná pokoja ochráni svet pred bláznovstvom vojny.“  </a:t>
            </a:r>
          </a:p>
        </p:txBody>
      </p:sp>
    </p:spTree>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71612"/>
            <a:ext cx="3214710" cy="3724096"/>
          </a:xfrm>
          <a:prstGeom prst="rect">
            <a:avLst/>
          </a:prstGeom>
          <a:noFill/>
        </p:spPr>
        <p:txBody>
          <a:bodyPr wrap="square" rtlCol="0">
            <a:spAutoFit/>
          </a:bodyPr>
          <a:lstStyle/>
          <a:p>
            <a:pPr algn="ctr"/>
            <a:r>
              <a:rPr lang="sk-SK" sz="2800" b="1" dirty="0">
                <a:latin typeface="Monotype Corsiva" pitchFamily="66" charset="0"/>
              </a:rPr>
              <a:t>Prijímanie Eucharistie  </a:t>
            </a:r>
            <a:r>
              <a:rPr lang="sk-SK" sz="2800" dirty="0">
                <a:latin typeface="Monotype Corsiva" pitchFamily="66" charset="0"/>
              </a:rPr>
              <a:t>  </a:t>
            </a:r>
          </a:p>
          <a:p>
            <a:pPr algn="ctr"/>
            <a:endParaRPr lang="sk-SK" sz="2800" dirty="0">
              <a:latin typeface="Monotype Corsiva" pitchFamily="66" charset="0"/>
            </a:endParaRPr>
          </a:p>
          <a:p>
            <a:pPr algn="just"/>
            <a:r>
              <a:rPr lang="sk-SK" dirty="0">
                <a:latin typeface="Monotype Corsiva" pitchFamily="66" charset="0"/>
              </a:rPr>
              <a:t>Počas pandémie veriaci mohli prijať Eucharistiu iba do rúk. Konferencia biskupov Slovenska rozhodla, že prijímať Eucharistiu do rúk bude možné aj po skončení </a:t>
            </a:r>
            <a:r>
              <a:rPr lang="sk-SK" dirty="0" err="1">
                <a:latin typeface="Monotype Corsiva" pitchFamily="66" charset="0"/>
              </a:rPr>
              <a:t>pandemickej</a:t>
            </a:r>
            <a:r>
              <a:rPr lang="sk-SK" dirty="0">
                <a:latin typeface="Monotype Corsiva" pitchFamily="66" charset="0"/>
              </a:rPr>
              <a:t> situácie. Veriaci sa mohli slobodne rozhodnúť, ako prijmú Telo Kristovo: prijatie do úst ako aj prijímanie do rúk sú rovnako legitímne.</a:t>
            </a:r>
            <a:endParaRPr lang="sk-SK" dirty="0"/>
          </a:p>
          <a:p>
            <a:pPr algn="just"/>
            <a:endParaRPr lang="sk-SK" dirty="0">
              <a:latin typeface="Monotype Corsiva" pitchFamily="66" charset="0"/>
            </a:endParaRPr>
          </a:p>
        </p:txBody>
      </p:sp>
      <p:sp>
        <p:nvSpPr>
          <p:cNvPr id="21" name="TextovéPole 20"/>
          <p:cNvSpPr txBox="1"/>
          <p:nvPr/>
        </p:nvSpPr>
        <p:spPr>
          <a:xfrm>
            <a:off x="3143240" y="3714752"/>
            <a:ext cx="184731" cy="369332"/>
          </a:xfrm>
          <a:prstGeom prst="rect">
            <a:avLst/>
          </a:prstGeom>
          <a:noFill/>
        </p:spPr>
        <p:txBody>
          <a:bodyPr wrap="none" rtlCol="0">
            <a:spAutoFit/>
          </a:bodyPr>
          <a:lstStyle/>
          <a:p>
            <a:endParaRPr lang="sk-SK" dirty="0"/>
          </a:p>
        </p:txBody>
      </p:sp>
      <p:pic>
        <p:nvPicPr>
          <p:cNvPr id="22" name="Obrázek 21" descr="Dokumenty hovoria jasne: sv. prijímanie sa podávalo vždy priamo do úst -  Christianitas"/>
          <p:cNvPicPr/>
          <p:nvPr/>
        </p:nvPicPr>
        <p:blipFill>
          <a:blip r:embed="rId4" cstate="print"/>
          <a:srcRect/>
          <a:stretch>
            <a:fillRect/>
          </a:stretch>
        </p:blipFill>
        <p:spPr bwMode="auto">
          <a:xfrm>
            <a:off x="5072066" y="1643050"/>
            <a:ext cx="2714644" cy="1500198"/>
          </a:xfrm>
          <a:prstGeom prst="rect">
            <a:avLst/>
          </a:prstGeom>
          <a:noFill/>
          <a:ln w="9525">
            <a:noFill/>
            <a:miter lim="800000"/>
            <a:headEnd/>
            <a:tailEnd/>
          </a:ln>
        </p:spPr>
      </p:pic>
      <p:pic>
        <p:nvPicPr>
          <p:cNvPr id="23" name="Obrázek 22" descr="Ako (ne)správne prijímať sväté prijímanie do rúk | Farnosť Horné Lefantovce  - Biskupstvo Nitra"/>
          <p:cNvPicPr/>
          <p:nvPr/>
        </p:nvPicPr>
        <p:blipFill>
          <a:blip r:embed="rId5"/>
          <a:srcRect/>
          <a:stretch>
            <a:fillRect/>
          </a:stretch>
        </p:blipFill>
        <p:spPr bwMode="auto">
          <a:xfrm>
            <a:off x="5072066" y="3357562"/>
            <a:ext cx="2714644" cy="1643074"/>
          </a:xfrm>
          <a:prstGeom prst="rect">
            <a:avLst/>
          </a:prstGeom>
          <a:noFill/>
          <a:ln w="9525">
            <a:noFill/>
            <a:miter lim="800000"/>
            <a:headEnd/>
            <a:tailEnd/>
          </a:ln>
        </p:spPr>
      </p:pic>
    </p:spTree>
  </p:cSld>
  <p:clrMapOvr>
    <a:masterClrMapping/>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71612"/>
            <a:ext cx="3143272" cy="3046988"/>
          </a:xfrm>
          <a:prstGeom prst="rect">
            <a:avLst/>
          </a:prstGeom>
          <a:noFill/>
        </p:spPr>
        <p:txBody>
          <a:bodyPr wrap="square" rtlCol="0">
            <a:spAutoFit/>
          </a:bodyPr>
          <a:lstStyle/>
          <a:p>
            <a:pPr algn="ctr"/>
            <a:r>
              <a:rPr lang="sk-SK" sz="2800" b="1" dirty="0">
                <a:latin typeface="Monotype Corsiva" pitchFamily="66" charset="0"/>
              </a:rPr>
              <a:t>Zimná  turistika          </a:t>
            </a:r>
          </a:p>
          <a:p>
            <a:pPr algn="ctr"/>
            <a:endParaRPr lang="sk-SK" sz="2800" b="1" dirty="0">
              <a:latin typeface="Monotype Corsiva" pitchFamily="66" charset="0"/>
            </a:endParaRPr>
          </a:p>
          <a:p>
            <a:pPr algn="just"/>
            <a:endParaRPr lang="sk-SK" dirty="0">
              <a:latin typeface="Monotype Corsiva" pitchFamily="66" charset="0"/>
            </a:endParaRPr>
          </a:p>
          <a:p>
            <a:pPr algn="just"/>
            <a:r>
              <a:rPr lang="sk-SK" dirty="0">
                <a:latin typeface="Monotype Corsiva" pitchFamily="66" charset="0"/>
              </a:rPr>
              <a:t>5. 2. 2022 sa konala zimná turistika  - výstup na Kozlicu.</a:t>
            </a:r>
          </a:p>
          <a:p>
            <a:pPr algn="just"/>
            <a:r>
              <a:rPr lang="sk-SK" dirty="0">
                <a:latin typeface="Monotype Corsiva" pitchFamily="66" charset="0"/>
              </a:rPr>
              <a:t>Putovanie sa začalo o 13.00 hodine </a:t>
            </a:r>
            <a:r>
              <a:rPr lang="sk-SK" spc="-100" dirty="0">
                <a:latin typeface="Monotype Corsiva" pitchFamily="66" charset="0"/>
              </a:rPr>
              <a:t>z parkoviska pod </a:t>
            </a:r>
            <a:r>
              <a:rPr lang="sk-SK" spc="-100" dirty="0" err="1">
                <a:latin typeface="Monotype Corsiva" pitchFamily="66" charset="0"/>
              </a:rPr>
              <a:t>Sádovskym</a:t>
            </a:r>
            <a:r>
              <a:rPr lang="sk-SK" spc="-100" dirty="0">
                <a:latin typeface="Monotype Corsiva" pitchFamily="66" charset="0"/>
              </a:rPr>
              <a:t> kostolíkom. </a:t>
            </a:r>
            <a:r>
              <a:rPr lang="sk-SK" spc="-30" dirty="0">
                <a:latin typeface="Monotype Corsiva" pitchFamily="66" charset="0"/>
              </a:rPr>
              <a:t>Nálada bola výborná</a:t>
            </a:r>
            <a:r>
              <a:rPr lang="sk-SK" sz="2800" spc="-30" dirty="0">
                <a:latin typeface="Monotype Corsiva" pitchFamily="66" charset="0"/>
              </a:rPr>
              <a:t>.</a:t>
            </a:r>
          </a:p>
          <a:p>
            <a:pPr algn="ctr"/>
            <a:endParaRPr lang="sk-SK" b="1" dirty="0">
              <a:latin typeface="Monotype Corsiva" pitchFamily="66" charset="0"/>
            </a:endParaRPr>
          </a:p>
        </p:txBody>
      </p:sp>
      <p:sp>
        <p:nvSpPr>
          <p:cNvPr id="21" name="TextovéPole 20"/>
          <p:cNvSpPr txBox="1"/>
          <p:nvPr/>
        </p:nvSpPr>
        <p:spPr>
          <a:xfrm>
            <a:off x="4857752" y="1571612"/>
            <a:ext cx="3071834" cy="3046988"/>
          </a:xfrm>
          <a:prstGeom prst="rect">
            <a:avLst/>
          </a:prstGeom>
          <a:noFill/>
        </p:spPr>
        <p:txBody>
          <a:bodyPr wrap="square" rtlCol="0">
            <a:spAutoFit/>
          </a:bodyPr>
          <a:lstStyle/>
          <a:p>
            <a:pPr algn="ctr"/>
            <a:r>
              <a:rPr lang="sk-SK" sz="2800" b="1" dirty="0">
                <a:latin typeface="Monotype Corsiva" pitchFamily="66" charset="0"/>
              </a:rPr>
              <a:t>Obnovenie svätých sľubov</a:t>
            </a:r>
          </a:p>
          <a:p>
            <a:pPr algn="just"/>
            <a:r>
              <a:rPr lang="sk-SK" sz="2800" b="1" dirty="0">
                <a:latin typeface="Monotype Corsiva" pitchFamily="66" charset="0"/>
              </a:rPr>
              <a:t>                                                 </a:t>
            </a:r>
            <a:r>
              <a:rPr lang="sk-SK" dirty="0">
                <a:latin typeface="Monotype Corsiva" pitchFamily="66" charset="0"/>
              </a:rPr>
              <a:t>Dňa 25. 3. 2022 pri rannej svätej omši si sestričky z Bošian a Chynorian obnovili sväté sľuby.  Po svätej  omši sa uskutočnil úkon zasvätenia Nepoškvrnenému srdcu Panny Márie.</a:t>
            </a:r>
          </a:p>
        </p:txBody>
      </p:sp>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00100"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ownloads\IMG_20220325_080730.jpg"/>
          <p:cNvPicPr/>
          <p:nvPr/>
        </p:nvPicPr>
        <p:blipFill>
          <a:blip r:embed="rId4" cstate="print"/>
          <a:srcRect/>
          <a:stretch>
            <a:fillRect/>
          </a:stretch>
        </p:blipFill>
        <p:spPr bwMode="auto">
          <a:xfrm>
            <a:off x="1285852" y="1500174"/>
            <a:ext cx="2714644" cy="1571636"/>
          </a:xfrm>
          <a:prstGeom prst="rect">
            <a:avLst/>
          </a:prstGeom>
          <a:noFill/>
          <a:ln w="9525">
            <a:noFill/>
            <a:miter lim="800000"/>
            <a:headEnd/>
            <a:tailEnd/>
          </a:ln>
        </p:spPr>
      </p:pic>
      <p:pic>
        <p:nvPicPr>
          <p:cNvPr id="21" name="Obrázek 20" descr="C:\Users\Admin\Downloads\IMG_20220325_075242.jpg"/>
          <p:cNvPicPr/>
          <p:nvPr/>
        </p:nvPicPr>
        <p:blipFill>
          <a:blip r:embed="rId5" cstate="print"/>
          <a:srcRect/>
          <a:stretch>
            <a:fillRect/>
          </a:stretch>
        </p:blipFill>
        <p:spPr bwMode="auto">
          <a:xfrm>
            <a:off x="1285852" y="3143248"/>
            <a:ext cx="1285884" cy="1785950"/>
          </a:xfrm>
          <a:prstGeom prst="rect">
            <a:avLst/>
          </a:prstGeom>
          <a:noFill/>
          <a:ln w="9525">
            <a:noFill/>
            <a:miter lim="800000"/>
            <a:headEnd/>
            <a:tailEnd/>
          </a:ln>
        </p:spPr>
      </p:pic>
      <p:pic>
        <p:nvPicPr>
          <p:cNvPr id="22" name="Obrázek 21" descr="C:\Users\Admin\Downloads\IMG_20220325_075311.jpg"/>
          <p:cNvPicPr/>
          <p:nvPr/>
        </p:nvPicPr>
        <p:blipFill>
          <a:blip r:embed="rId6" cstate="print"/>
          <a:srcRect/>
          <a:stretch>
            <a:fillRect/>
          </a:stretch>
        </p:blipFill>
        <p:spPr bwMode="auto">
          <a:xfrm>
            <a:off x="2786050" y="3143249"/>
            <a:ext cx="1214446" cy="1785950"/>
          </a:xfrm>
          <a:prstGeom prst="rect">
            <a:avLst/>
          </a:prstGeom>
          <a:noFill/>
          <a:ln w="9525">
            <a:noFill/>
            <a:miter lim="800000"/>
            <a:headEnd/>
            <a:tailEnd/>
          </a:ln>
        </p:spPr>
      </p:pic>
      <p:sp>
        <p:nvSpPr>
          <p:cNvPr id="23" name="TextovéPole 22"/>
          <p:cNvSpPr txBox="1"/>
          <p:nvPr/>
        </p:nvSpPr>
        <p:spPr>
          <a:xfrm>
            <a:off x="4857752" y="1571612"/>
            <a:ext cx="3143272" cy="3016210"/>
          </a:xfrm>
          <a:prstGeom prst="rect">
            <a:avLst/>
          </a:prstGeom>
          <a:noFill/>
        </p:spPr>
        <p:txBody>
          <a:bodyPr wrap="square" rtlCol="0">
            <a:spAutoFit/>
          </a:bodyPr>
          <a:lstStyle/>
          <a:p>
            <a:pPr algn="ctr"/>
            <a:r>
              <a:rPr lang="sk-SK" sz="2800" b="1" dirty="0">
                <a:latin typeface="Monotype Corsiva" pitchFamily="66" charset="0"/>
              </a:rPr>
              <a:t>Krížová cesta </a:t>
            </a:r>
          </a:p>
          <a:p>
            <a:pPr algn="ctr"/>
            <a:endParaRPr lang="sk-SK" dirty="0">
              <a:latin typeface="Monotype Corsiva" pitchFamily="66" charset="0"/>
            </a:endParaRPr>
          </a:p>
          <a:p>
            <a:pPr algn="just"/>
            <a:endParaRPr lang="sk-SK" dirty="0">
              <a:latin typeface="Monotype Corsiva" pitchFamily="66" charset="0"/>
            </a:endParaRPr>
          </a:p>
          <a:p>
            <a:pPr algn="just"/>
            <a:r>
              <a:rPr lang="sk-SK" dirty="0">
                <a:latin typeface="Monotype Corsiva" pitchFamily="66" charset="0"/>
              </a:rPr>
              <a:t>Krížová cesta sa konala dňa 15. 4. 2022 o 10:00 hodine. Pobožnosť krížovej cesty sa začala na cintoríne v </a:t>
            </a:r>
            <a:r>
              <a:rPr lang="sk-SK" dirty="0" err="1">
                <a:latin typeface="Monotype Corsiva" pitchFamily="66" charset="0"/>
              </a:rPr>
              <a:t>Baštine</a:t>
            </a:r>
            <a:r>
              <a:rPr lang="sk-SK" dirty="0">
                <a:latin typeface="Monotype Corsiva" pitchFamily="66" charset="0"/>
              </a:rPr>
              <a:t> a končila na cintoríne v Krnči. Zúčastnili sa jej veriaci z Bošian, Práznoviec a Krnče.</a:t>
            </a:r>
          </a:p>
          <a:p>
            <a:pPr algn="just"/>
            <a:r>
              <a:rPr lang="sk-SK" dirty="0">
                <a:latin typeface="Monotype Corsiva" pitchFamily="66" charset="0"/>
              </a:rPr>
              <a:t>Prebiehala dôstojne.</a:t>
            </a:r>
            <a:endParaRPr lang="sk-SK" b="1" dirty="0">
              <a:latin typeface="Monotype Corsiva" pitchFamily="66" charset="0"/>
            </a:endParaRPr>
          </a:p>
        </p:txBody>
      </p:sp>
    </p:spTree>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170099"/>
          </a:xfrm>
          <a:prstGeom prst="rect">
            <a:avLst/>
          </a:prstGeom>
          <a:noFill/>
        </p:spPr>
        <p:txBody>
          <a:bodyPr wrap="square" rtlCol="0">
            <a:spAutoFit/>
          </a:bodyPr>
          <a:lstStyle/>
          <a:p>
            <a:pPr algn="ctr"/>
            <a:r>
              <a:rPr lang="sk-SK" sz="2800" b="1" dirty="0">
                <a:latin typeface="Monotype Corsiva" pitchFamily="66" charset="0"/>
              </a:rPr>
              <a:t>Posvätný ruženec Krnča                                                        </a:t>
            </a:r>
          </a:p>
          <a:p>
            <a:pPr algn="just"/>
            <a:endParaRPr lang="sk-SK" dirty="0">
              <a:latin typeface="Monotype Corsiva" pitchFamily="66" charset="0"/>
            </a:endParaRPr>
          </a:p>
          <a:p>
            <a:pPr algn="just"/>
            <a:endParaRPr lang="sk-SK" dirty="0">
              <a:latin typeface="Monotype Corsiva" pitchFamily="66" charset="0"/>
            </a:endParaRPr>
          </a:p>
          <a:p>
            <a:pPr algn="just"/>
            <a:r>
              <a:rPr lang="sk-SK" dirty="0">
                <a:latin typeface="Monotype Corsiva" pitchFamily="66" charset="0"/>
              </a:rPr>
              <a:t>Dňa 1. 5. 2022 o 15.00 hodine sa v Krnči – Horňany pri kaplnke Lurdskej Panny Márie, uskutočnila  modlitba posvätného ruženca, na ktorú boli pozvaní  veriaci z Bošian, Práznoviec a Krnče.</a:t>
            </a:r>
          </a:p>
        </p:txBody>
      </p:sp>
      <p:pic>
        <p:nvPicPr>
          <p:cNvPr id="21" name="Obrázek 20" descr="HORNANY (Panna Maria) (Church) - Okres Partizanske, Trenciansky kraj"/>
          <p:cNvPicPr/>
          <p:nvPr/>
        </p:nvPicPr>
        <p:blipFill>
          <a:blip r:embed="rId4"/>
          <a:srcRect l="6250" t="31796"/>
          <a:stretch>
            <a:fillRect/>
          </a:stretch>
        </p:blipFill>
        <p:spPr bwMode="auto">
          <a:xfrm>
            <a:off x="5572132" y="1571612"/>
            <a:ext cx="1643074" cy="2000264"/>
          </a:xfrm>
          <a:prstGeom prst="rect">
            <a:avLst/>
          </a:prstGeom>
          <a:noFill/>
          <a:ln w="9525">
            <a:noFill/>
            <a:miter lim="800000"/>
            <a:headEnd/>
            <a:tailEnd/>
          </a:ln>
        </p:spPr>
      </p:pic>
      <p:pic>
        <p:nvPicPr>
          <p:cNvPr id="22" name="Picture 4" descr="Ruženec z olivového dreva s nápisom Jeruzalem na krížiku | Holy Land |  Produkty zo Svätej Zeme"/>
          <p:cNvPicPr>
            <a:picLocks noChangeAspect="1" noChangeArrowheads="1"/>
          </p:cNvPicPr>
          <p:nvPr/>
        </p:nvPicPr>
        <p:blipFill>
          <a:blip r:embed="rId5" cstate="print"/>
          <a:srcRect/>
          <a:stretch>
            <a:fillRect/>
          </a:stretch>
        </p:blipFill>
        <p:spPr bwMode="auto">
          <a:xfrm>
            <a:off x="5429256" y="3429000"/>
            <a:ext cx="1846252" cy="1846252"/>
          </a:xfrm>
          <a:prstGeom prst="ellipse">
            <a:avLst/>
          </a:prstGeom>
          <a:ln>
            <a:noFill/>
          </a:ln>
          <a:effectLst>
            <a:softEdge rad="112500"/>
          </a:effectLst>
        </p:spPr>
      </p:pic>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71612"/>
            <a:ext cx="3214710" cy="3293209"/>
          </a:xfrm>
          <a:prstGeom prst="rect">
            <a:avLst/>
          </a:prstGeom>
          <a:noFill/>
        </p:spPr>
        <p:txBody>
          <a:bodyPr wrap="square" rtlCol="0">
            <a:spAutoFit/>
          </a:bodyPr>
          <a:lstStyle/>
          <a:p>
            <a:pPr lvl="0" algn="ctr"/>
            <a:r>
              <a:rPr lang="sk-SK" sz="2800" b="1" dirty="0">
                <a:latin typeface="Monotype Corsiva" pitchFamily="66" charset="0"/>
              </a:rPr>
              <a:t>Sviatosť birmovania          </a:t>
            </a:r>
          </a:p>
          <a:p>
            <a:pPr lvl="0" algn="just"/>
            <a:endParaRPr lang="sk-SK" dirty="0">
              <a:latin typeface="Monotype Corsiva" pitchFamily="66" charset="0"/>
            </a:endParaRPr>
          </a:p>
          <a:p>
            <a:pPr lvl="0" algn="just"/>
            <a:r>
              <a:rPr lang="sk-SK" dirty="0">
                <a:latin typeface="Monotype Corsiva" pitchFamily="66" charset="0"/>
              </a:rPr>
              <a:t>Sviatosť birmovania je pravá a osobitná sviatosť, v ktorej dostávame Ducha Svätého na posilnenie krstnej viery, plnšie spojenie s Kristom a na vydávanie svedectva o Kristovi.</a:t>
            </a:r>
          </a:p>
          <a:p>
            <a:pPr algn="just"/>
            <a:r>
              <a:rPr lang="sk-SK" dirty="0">
                <a:latin typeface="Monotype Corsiva" pitchFamily="66" charset="0"/>
              </a:rPr>
              <a:t>Vysluhovanie  sviatosti birmovania  v našej farnosti  prebiehalo sobotu   14. 5. 2022. Sviatosť birmovania vysluhoval pomocný biskup Mons.</a:t>
            </a:r>
          </a:p>
        </p:txBody>
      </p:sp>
      <p:sp>
        <p:nvSpPr>
          <p:cNvPr id="21" name="TextovéPole 20"/>
          <p:cNvSpPr txBox="1"/>
          <p:nvPr/>
        </p:nvSpPr>
        <p:spPr>
          <a:xfrm>
            <a:off x="4929190" y="1571612"/>
            <a:ext cx="3000396" cy="1200329"/>
          </a:xfrm>
          <a:prstGeom prst="rect">
            <a:avLst/>
          </a:prstGeom>
          <a:noFill/>
        </p:spPr>
        <p:txBody>
          <a:bodyPr wrap="square" rtlCol="0">
            <a:spAutoFit/>
          </a:bodyPr>
          <a:lstStyle/>
          <a:p>
            <a:pPr algn="just"/>
            <a:r>
              <a:rPr lang="sk-SK" dirty="0">
                <a:latin typeface="Monotype Corsiva" pitchFamily="66" charset="0"/>
              </a:rPr>
              <a:t>Peter Beňo.</a:t>
            </a:r>
          </a:p>
          <a:p>
            <a:pPr algn="just"/>
            <a:r>
              <a:rPr lang="sk-SK" spc="-80" dirty="0">
                <a:latin typeface="Monotype Corsiva" pitchFamily="66" charset="0"/>
              </a:rPr>
              <a:t>Túto sviatosť  prijalo 107  birmovancov, ktorí splnili všetky potrebné podmienky na prijatie tejto sviatosti.</a:t>
            </a:r>
          </a:p>
        </p:txBody>
      </p:sp>
      <p:pic>
        <p:nvPicPr>
          <p:cNvPr id="22" name="Obrázek 21" descr="https://bosany.fara.sk/storage/app/uploads/public/628/897/544/62889754474ec645671088.jpg"/>
          <p:cNvPicPr/>
          <p:nvPr/>
        </p:nvPicPr>
        <p:blipFill>
          <a:blip r:embed="rId4" cstate="print"/>
          <a:srcRect/>
          <a:stretch>
            <a:fillRect/>
          </a:stretch>
        </p:blipFill>
        <p:spPr bwMode="auto">
          <a:xfrm>
            <a:off x="5143504" y="2928934"/>
            <a:ext cx="1285611" cy="1941901"/>
          </a:xfrm>
          <a:prstGeom prst="rect">
            <a:avLst/>
          </a:prstGeom>
          <a:noFill/>
          <a:ln w="9525">
            <a:noFill/>
            <a:miter lim="800000"/>
            <a:headEnd/>
            <a:tailEnd/>
          </a:ln>
        </p:spPr>
      </p:pic>
      <p:pic>
        <p:nvPicPr>
          <p:cNvPr id="23" name="Obrázek 22" descr="https://bosany.fara.sk/storage/app/uploads/public/628/897/5f4/6288975f49d16556729214.jpg"/>
          <p:cNvPicPr/>
          <p:nvPr/>
        </p:nvPicPr>
        <p:blipFill>
          <a:blip r:embed="rId5" cstate="print"/>
          <a:srcRect/>
          <a:stretch>
            <a:fillRect/>
          </a:stretch>
        </p:blipFill>
        <p:spPr bwMode="auto">
          <a:xfrm>
            <a:off x="6643702" y="2928934"/>
            <a:ext cx="1143008" cy="1943103"/>
          </a:xfrm>
          <a:prstGeom prst="rect">
            <a:avLst/>
          </a:prstGeom>
          <a:noFill/>
          <a:ln w="9525">
            <a:noFill/>
            <a:miter lim="800000"/>
            <a:headEnd/>
            <a:tailEnd/>
          </a:ln>
        </p:spPr>
      </p:pic>
    </p:spTree>
  </p:cSld>
  <p:clrMapOvr>
    <a:masterClrMapping/>
  </p:clrMapOvr>
  <p:transition spd="slow">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https://bosany.fara.sk/storage/app/uploads/public/628/897/5ab/6288975ab8708641569004.jpg"/>
          <p:cNvPicPr/>
          <p:nvPr/>
        </p:nvPicPr>
        <p:blipFill>
          <a:blip r:embed="rId4" cstate="print"/>
          <a:srcRect/>
          <a:stretch>
            <a:fillRect/>
          </a:stretch>
        </p:blipFill>
        <p:spPr bwMode="auto">
          <a:xfrm>
            <a:off x="1357290" y="1643050"/>
            <a:ext cx="2714644" cy="1500198"/>
          </a:xfrm>
          <a:prstGeom prst="rect">
            <a:avLst/>
          </a:prstGeom>
          <a:noFill/>
          <a:ln w="9525">
            <a:noFill/>
            <a:miter lim="800000"/>
            <a:headEnd/>
            <a:tailEnd/>
          </a:ln>
        </p:spPr>
      </p:pic>
      <p:pic>
        <p:nvPicPr>
          <p:cNvPr id="21" name="Obrázek 20" descr="https://bosany.fara.sk/storage/app/uploads/public/628/897/5a7/6288975a79c81974551554.jpg"/>
          <p:cNvPicPr/>
          <p:nvPr/>
        </p:nvPicPr>
        <p:blipFill>
          <a:blip r:embed="rId5" cstate="print"/>
          <a:srcRect/>
          <a:stretch>
            <a:fillRect/>
          </a:stretch>
        </p:blipFill>
        <p:spPr bwMode="auto">
          <a:xfrm>
            <a:off x="1357290" y="3357562"/>
            <a:ext cx="2714644" cy="1571636"/>
          </a:xfrm>
          <a:prstGeom prst="rect">
            <a:avLst/>
          </a:prstGeom>
          <a:noFill/>
          <a:ln w="9525">
            <a:noFill/>
            <a:miter lim="800000"/>
            <a:headEnd/>
            <a:tailEnd/>
          </a:ln>
        </p:spPr>
      </p:pic>
      <p:pic>
        <p:nvPicPr>
          <p:cNvPr id="22" name="Obrázek 21" descr="https://bosany.fara.sk/storage/app/uploads/public/628/897/55f/62889755f3679395096417.jpg"/>
          <p:cNvPicPr/>
          <p:nvPr/>
        </p:nvPicPr>
        <p:blipFill>
          <a:blip r:embed="rId6" cstate="print"/>
          <a:srcRect/>
          <a:stretch>
            <a:fillRect/>
          </a:stretch>
        </p:blipFill>
        <p:spPr bwMode="auto">
          <a:xfrm>
            <a:off x="5143504" y="1643050"/>
            <a:ext cx="2571768" cy="1500198"/>
          </a:xfrm>
          <a:prstGeom prst="rect">
            <a:avLst/>
          </a:prstGeom>
          <a:noFill/>
          <a:ln w="9525">
            <a:noFill/>
            <a:miter lim="800000"/>
            <a:headEnd/>
            <a:tailEnd/>
          </a:ln>
        </p:spPr>
      </p:pic>
      <p:pic>
        <p:nvPicPr>
          <p:cNvPr id="23" name="Obrázek 22" descr="https://bosany.fara.sk/storage/app/uploads/public/628/897/5b1/6288975b1ef9f540319798.jpg"/>
          <p:cNvPicPr/>
          <p:nvPr/>
        </p:nvPicPr>
        <p:blipFill>
          <a:blip r:embed="rId7" cstate="print"/>
          <a:srcRect/>
          <a:stretch>
            <a:fillRect/>
          </a:stretch>
        </p:blipFill>
        <p:spPr bwMode="auto">
          <a:xfrm>
            <a:off x="5143504" y="3357562"/>
            <a:ext cx="2571768" cy="1500198"/>
          </a:xfrm>
          <a:prstGeom prst="rect">
            <a:avLst/>
          </a:prstGeom>
          <a:noFill/>
          <a:ln w="9525">
            <a:noFill/>
            <a:miter lim="800000"/>
            <a:headEnd/>
            <a:tailEnd/>
          </a:ln>
        </p:spPr>
      </p:pic>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https://bosany.fara.sk/storage/app/uploads/public/628/897/5cb/6288975cbe182277302088.jpg"/>
          <p:cNvPicPr/>
          <p:nvPr/>
        </p:nvPicPr>
        <p:blipFill>
          <a:blip r:embed="rId4" cstate="print"/>
          <a:srcRect/>
          <a:stretch>
            <a:fillRect/>
          </a:stretch>
        </p:blipFill>
        <p:spPr bwMode="auto">
          <a:xfrm>
            <a:off x="1357290" y="1571612"/>
            <a:ext cx="2714644" cy="1571636"/>
          </a:xfrm>
          <a:prstGeom prst="rect">
            <a:avLst/>
          </a:prstGeom>
          <a:noFill/>
          <a:ln w="9525">
            <a:noFill/>
            <a:miter lim="800000"/>
            <a:headEnd/>
            <a:tailEnd/>
          </a:ln>
        </p:spPr>
      </p:pic>
      <p:pic>
        <p:nvPicPr>
          <p:cNvPr id="21" name="Obrázek 20" descr="https://bosany.fara.sk/storage/app/uploads/public/628/897/5d6/6288975d6ad60270400692.jpg"/>
          <p:cNvPicPr/>
          <p:nvPr/>
        </p:nvPicPr>
        <p:blipFill>
          <a:blip r:embed="rId5" cstate="print"/>
          <a:srcRect/>
          <a:stretch>
            <a:fillRect/>
          </a:stretch>
        </p:blipFill>
        <p:spPr bwMode="auto">
          <a:xfrm>
            <a:off x="1357290" y="3214686"/>
            <a:ext cx="2714644" cy="1643074"/>
          </a:xfrm>
          <a:prstGeom prst="rect">
            <a:avLst/>
          </a:prstGeom>
          <a:noFill/>
          <a:ln w="9525">
            <a:noFill/>
            <a:miter lim="800000"/>
            <a:headEnd/>
            <a:tailEnd/>
          </a:ln>
        </p:spPr>
      </p:pic>
      <p:pic>
        <p:nvPicPr>
          <p:cNvPr id="22" name="Obrázek 21" descr="https://bosany.fara.sk/storage/app/uploads/public/628/897/575/6288975755b02180311587.jpg"/>
          <p:cNvPicPr/>
          <p:nvPr/>
        </p:nvPicPr>
        <p:blipFill>
          <a:blip r:embed="rId6" cstate="print"/>
          <a:srcRect/>
          <a:stretch>
            <a:fillRect/>
          </a:stretch>
        </p:blipFill>
        <p:spPr bwMode="auto">
          <a:xfrm>
            <a:off x="5072066" y="1643050"/>
            <a:ext cx="2714644" cy="1571636"/>
          </a:xfrm>
          <a:prstGeom prst="rect">
            <a:avLst/>
          </a:prstGeom>
          <a:noFill/>
          <a:ln w="9525">
            <a:noFill/>
            <a:miter lim="800000"/>
            <a:headEnd/>
            <a:tailEnd/>
          </a:ln>
        </p:spPr>
      </p:pic>
      <p:pic>
        <p:nvPicPr>
          <p:cNvPr id="23" name="Obrázek 22" descr="https://bosany.fara.sk/storage/app/uploads/public/628/897/542/628897542b21f316163081.jpg"/>
          <p:cNvPicPr/>
          <p:nvPr/>
        </p:nvPicPr>
        <p:blipFill>
          <a:blip r:embed="rId7" cstate="print"/>
          <a:srcRect/>
          <a:stretch>
            <a:fillRect/>
          </a:stretch>
        </p:blipFill>
        <p:spPr bwMode="auto">
          <a:xfrm>
            <a:off x="5072066" y="3286123"/>
            <a:ext cx="2714644" cy="1571635"/>
          </a:xfrm>
          <a:prstGeom prst="rect">
            <a:avLst/>
          </a:prstGeom>
          <a:noFill/>
          <a:ln w="9525">
            <a:noFill/>
            <a:miter lim="800000"/>
            <a:headEnd/>
            <a:tailEnd/>
          </a:ln>
        </p:spPr>
      </p:pic>
    </p:spTree>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71612"/>
            <a:ext cx="3143272" cy="3293209"/>
          </a:xfrm>
          <a:prstGeom prst="rect">
            <a:avLst/>
          </a:prstGeom>
          <a:noFill/>
        </p:spPr>
        <p:txBody>
          <a:bodyPr wrap="square" rtlCol="0">
            <a:spAutoFit/>
          </a:bodyPr>
          <a:lstStyle/>
          <a:p>
            <a:pPr algn="ctr"/>
            <a:r>
              <a:rPr lang="sk-SK" sz="2800" b="1" dirty="0">
                <a:latin typeface="Monotype Corsiva" pitchFamily="66" charset="0"/>
              </a:rPr>
              <a:t>Farský guláš  </a:t>
            </a:r>
          </a:p>
          <a:p>
            <a:pPr algn="just"/>
            <a:endParaRPr lang="sk-SK" dirty="0">
              <a:latin typeface="Monotype Corsiva" pitchFamily="66" charset="0"/>
            </a:endParaRPr>
          </a:p>
          <a:p>
            <a:pPr algn="just"/>
            <a:r>
              <a:rPr lang="sk-SK" dirty="0">
                <a:latin typeface="Monotype Corsiva" pitchFamily="66" charset="0"/>
              </a:rPr>
              <a:t>V sobotu 21. 5. 2022  o 13:00 hodine v areáli farskej záhrady sa varil farský guláš. </a:t>
            </a:r>
            <a:r>
              <a:rPr lang="sk-SK" spc="-50" dirty="0">
                <a:latin typeface="Monotype Corsiva" pitchFamily="66" charset="0"/>
              </a:rPr>
              <a:t>Na túto akciu pán dekan   pozval hlavne birmovancov, ich rodiny, animátorov, </a:t>
            </a:r>
            <a:r>
              <a:rPr lang="sk-SK" dirty="0">
                <a:latin typeface="Monotype Corsiva" pitchFamily="66" charset="0"/>
              </a:rPr>
              <a:t>miništrantov, skautov, spevákov, tí čo upratujú kostol, kosia trávu okolo kostola a ostatných farníkov. Nálada bola výborná. </a:t>
            </a:r>
          </a:p>
        </p:txBody>
      </p:sp>
      <p:sp>
        <p:nvSpPr>
          <p:cNvPr id="21" name="TextovéPole 20"/>
          <p:cNvSpPr txBox="1"/>
          <p:nvPr/>
        </p:nvSpPr>
        <p:spPr>
          <a:xfrm>
            <a:off x="4857752" y="1500174"/>
            <a:ext cx="3214710" cy="954107"/>
          </a:xfrm>
          <a:prstGeom prst="rect">
            <a:avLst/>
          </a:prstGeom>
          <a:noFill/>
        </p:spPr>
        <p:txBody>
          <a:bodyPr wrap="square" rtlCol="0">
            <a:spAutoFit/>
          </a:bodyPr>
          <a:lstStyle/>
          <a:p>
            <a:pPr algn="ctr"/>
            <a:r>
              <a:rPr lang="sk-SK" sz="2800" b="1" dirty="0">
                <a:latin typeface="Monotype Corsiva" pitchFamily="66" charset="0"/>
              </a:rPr>
              <a:t>1. sväté prijímanie Bošany                                     </a:t>
            </a:r>
          </a:p>
        </p:txBody>
      </p:sp>
      <p:pic>
        <p:nvPicPr>
          <p:cNvPr id="22" name="Obrázek 21" descr="https://bosany.fara.sk/storage/temp/public/40d/0d6/1ea/thumb__0_250_0_0_auto__375.jpg"/>
          <p:cNvPicPr/>
          <p:nvPr/>
        </p:nvPicPr>
        <p:blipFill>
          <a:blip r:embed="rId4"/>
          <a:srcRect/>
          <a:stretch>
            <a:fillRect/>
          </a:stretch>
        </p:blipFill>
        <p:spPr bwMode="auto">
          <a:xfrm>
            <a:off x="5143504" y="3071810"/>
            <a:ext cx="2714644" cy="1643074"/>
          </a:xfrm>
          <a:prstGeom prst="rect">
            <a:avLst/>
          </a:prstGeom>
          <a:noFill/>
          <a:ln w="9525">
            <a:noFill/>
            <a:miter lim="800000"/>
            <a:headEnd/>
            <a:tailEnd/>
          </a:ln>
        </p:spPr>
      </p:pic>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r>
              <a:rPr lang="sk-SK" b="1" dirty="0">
                <a:latin typeface="Monotype Corsiva" pitchFamily="66" charset="0"/>
              </a:rPr>
              <a:t>Postup:                                           </a:t>
            </a:r>
          </a:p>
          <a:p>
            <a:endParaRPr lang="sk-SK" b="1" dirty="0">
              <a:latin typeface="Monotype Corsiva" pitchFamily="66" charset="0"/>
            </a:endParaRPr>
          </a:p>
          <a:p>
            <a:r>
              <a:rPr lang="sk-SK" dirty="0">
                <a:latin typeface="Monotype Corsiva" pitchFamily="66" charset="0"/>
              </a:rPr>
              <a:t>1. klikni na </a:t>
            </a:r>
            <a:r>
              <a:rPr lang="sk-SK" b="1" dirty="0" err="1">
                <a:latin typeface="Monotype Corsiva" pitchFamily="66" charset="0"/>
              </a:rPr>
              <a:t>Prezentace</a:t>
            </a:r>
            <a:r>
              <a:rPr lang="sk-SK" dirty="0">
                <a:latin typeface="Monotype Corsiva" pitchFamily="66" charset="0"/>
              </a:rPr>
              <a:t>  (horná lišta)           2. klikni na - </a:t>
            </a:r>
            <a:r>
              <a:rPr lang="sk-SK" b="1" dirty="0">
                <a:latin typeface="Monotype Corsiva" pitchFamily="66" charset="0"/>
              </a:rPr>
              <a:t>od </a:t>
            </a:r>
            <a:r>
              <a:rPr lang="sk-SK" b="1" dirty="0" err="1">
                <a:latin typeface="Monotype Corsiva" pitchFamily="66" charset="0"/>
              </a:rPr>
              <a:t>začátku</a:t>
            </a:r>
            <a:r>
              <a:rPr lang="sk-SK" b="1" dirty="0">
                <a:latin typeface="Monotype Corsiva" pitchFamily="66" charset="0"/>
              </a:rPr>
              <a:t> </a:t>
            </a:r>
            <a:r>
              <a:rPr lang="sk-SK" dirty="0">
                <a:latin typeface="Monotype Corsiva" pitchFamily="66" charset="0"/>
              </a:rPr>
              <a:t> (vľavo hore)                                                                                              3. klikať na </a:t>
            </a:r>
            <a:r>
              <a:rPr lang="sk-SK" b="1" dirty="0">
                <a:latin typeface="Monotype Corsiva" pitchFamily="66" charset="0"/>
              </a:rPr>
              <a:t>obrázky</a:t>
            </a:r>
            <a:r>
              <a:rPr lang="sk-SK" dirty="0">
                <a:latin typeface="Monotype Corsiva" pitchFamily="66" charset="0"/>
              </a:rPr>
              <a:t> </a:t>
            </a:r>
            <a:r>
              <a:rPr lang="sk-SK" b="1" dirty="0">
                <a:latin typeface="Monotype Corsiva" pitchFamily="66" charset="0"/>
              </a:rPr>
              <a:t>prezentácie</a:t>
            </a:r>
            <a:r>
              <a:rPr lang="sk-SK" dirty="0">
                <a:latin typeface="Monotype Corsiva" pitchFamily="66" charset="0"/>
              </a:rPr>
              <a:t>      (obrázky sa zväčšia)                                              4. </a:t>
            </a:r>
            <a:r>
              <a:rPr lang="sk-SK" b="1" dirty="0">
                <a:latin typeface="Monotype Corsiva" pitchFamily="66" charset="0"/>
              </a:rPr>
              <a:t>ukonči prezentáciu </a:t>
            </a:r>
            <a:r>
              <a:rPr lang="sk-SK" dirty="0">
                <a:latin typeface="Monotype Corsiva" pitchFamily="66" charset="0"/>
              </a:rPr>
              <a:t>– v ľavom rohu dolu klikni na predposledný  znak pred šípkou, prezentácia sa ukončí.</a:t>
            </a:r>
            <a:endParaRPr lang="sk-SK" dirty="0"/>
          </a:p>
        </p:txBody>
      </p:sp>
      <p:sp>
        <p:nvSpPr>
          <p:cNvPr id="7" name="TextovéPole 6"/>
          <p:cNvSpPr txBox="1"/>
          <p:nvPr/>
        </p:nvSpPr>
        <p:spPr>
          <a:xfrm>
            <a:off x="1214414" y="2357430"/>
            <a:ext cx="3071834" cy="769441"/>
          </a:xfrm>
          <a:prstGeom prst="rect">
            <a:avLst/>
          </a:prstGeom>
          <a:noFill/>
        </p:spPr>
        <p:txBody>
          <a:bodyPr wrap="square" rtlCol="0">
            <a:spAutoFit/>
          </a:bodyPr>
          <a:lstStyle/>
          <a:p>
            <a:pPr algn="ctr"/>
            <a:r>
              <a:rPr lang="sk-SK" sz="4400" b="1" dirty="0" err="1">
                <a:latin typeface="Monotype Corsiva" pitchFamily="66" charset="0"/>
              </a:rPr>
              <a:t>Power</a:t>
            </a:r>
            <a:r>
              <a:rPr lang="sk-SK" sz="4400" b="1" dirty="0">
                <a:latin typeface="Monotype Corsiva" pitchFamily="66" charset="0"/>
              </a:rPr>
              <a:t>  Point </a:t>
            </a: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Tree>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https://bosany.fara.sk/storage/temp/public/6b1/a6c/a75/thumb__0_250_0_0_auto__375.jpg"/>
          <p:cNvPicPr/>
          <p:nvPr/>
        </p:nvPicPr>
        <p:blipFill>
          <a:blip r:embed="rId4">
            <a:lum/>
          </a:blip>
          <a:srcRect/>
          <a:stretch>
            <a:fillRect/>
          </a:stretch>
        </p:blipFill>
        <p:spPr bwMode="auto">
          <a:xfrm>
            <a:off x="1428728" y="1571612"/>
            <a:ext cx="2643206" cy="1500198"/>
          </a:xfrm>
          <a:prstGeom prst="rect">
            <a:avLst/>
          </a:prstGeom>
          <a:noFill/>
          <a:ln w="9525">
            <a:noFill/>
            <a:miter lim="800000"/>
            <a:headEnd/>
            <a:tailEnd/>
          </a:ln>
        </p:spPr>
      </p:pic>
      <p:pic>
        <p:nvPicPr>
          <p:cNvPr id="21" name="Obrázek 20" descr="https://bosany.fara.sk/storage/temp/public/366/ab9/496/thumb__0_250_0_0_auto__375.jpg"/>
          <p:cNvPicPr/>
          <p:nvPr/>
        </p:nvPicPr>
        <p:blipFill>
          <a:blip r:embed="rId5"/>
          <a:srcRect/>
          <a:stretch>
            <a:fillRect/>
          </a:stretch>
        </p:blipFill>
        <p:spPr bwMode="auto">
          <a:xfrm>
            <a:off x="1428728" y="3286124"/>
            <a:ext cx="2643206" cy="1571636"/>
          </a:xfrm>
          <a:prstGeom prst="rect">
            <a:avLst/>
          </a:prstGeom>
          <a:noFill/>
          <a:ln w="9525">
            <a:noFill/>
            <a:miter lim="800000"/>
            <a:headEnd/>
            <a:tailEnd/>
          </a:ln>
        </p:spPr>
      </p:pic>
      <p:pic>
        <p:nvPicPr>
          <p:cNvPr id="22" name="Obrázek 21" descr="https://bosany.fara.sk/storage/app/uploads/public/629/7a6/71f/6297a671f2b3a281955147.jpg"/>
          <p:cNvPicPr/>
          <p:nvPr/>
        </p:nvPicPr>
        <p:blipFill>
          <a:blip r:embed="rId6" cstate="print"/>
          <a:srcRect/>
          <a:stretch>
            <a:fillRect/>
          </a:stretch>
        </p:blipFill>
        <p:spPr bwMode="auto">
          <a:xfrm>
            <a:off x="5072066" y="1571612"/>
            <a:ext cx="2714644" cy="1571636"/>
          </a:xfrm>
          <a:prstGeom prst="rect">
            <a:avLst/>
          </a:prstGeom>
          <a:noFill/>
          <a:ln w="9525">
            <a:noFill/>
            <a:miter lim="800000"/>
            <a:headEnd/>
            <a:tailEnd/>
          </a:ln>
        </p:spPr>
      </p:pic>
      <p:pic>
        <p:nvPicPr>
          <p:cNvPr id="23" name="Obrázek 22" descr="https://bosany.fara.sk/storage/temp/public/04c/3fa/e7d/thumb__0_250_0_0_auto__377.jpg"/>
          <p:cNvPicPr/>
          <p:nvPr/>
        </p:nvPicPr>
        <p:blipFill>
          <a:blip r:embed="rId7"/>
          <a:srcRect/>
          <a:stretch>
            <a:fillRect/>
          </a:stretch>
        </p:blipFill>
        <p:spPr bwMode="auto">
          <a:xfrm>
            <a:off x="5072066" y="3357562"/>
            <a:ext cx="2714644" cy="1500198"/>
          </a:xfrm>
          <a:prstGeom prst="rect">
            <a:avLst/>
          </a:prstGeom>
          <a:noFill/>
          <a:ln w="9525">
            <a:noFill/>
            <a:miter lim="800000"/>
            <a:headEnd/>
            <a:tailEnd/>
          </a:ln>
        </p:spPr>
      </p:pic>
    </p:spTree>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https://bosany.fara.sk/storage/temp/public/b45/1b6/195/thumb__0_250_0_0_auto__375.jpg"/>
          <p:cNvPicPr/>
          <p:nvPr/>
        </p:nvPicPr>
        <p:blipFill>
          <a:blip r:embed="rId4"/>
          <a:srcRect/>
          <a:stretch>
            <a:fillRect/>
          </a:stretch>
        </p:blipFill>
        <p:spPr bwMode="auto">
          <a:xfrm>
            <a:off x="1357290" y="1643050"/>
            <a:ext cx="2714644" cy="1571636"/>
          </a:xfrm>
          <a:prstGeom prst="rect">
            <a:avLst/>
          </a:prstGeom>
          <a:noFill/>
          <a:ln w="9525">
            <a:noFill/>
            <a:miter lim="800000"/>
            <a:headEnd/>
            <a:tailEnd/>
          </a:ln>
        </p:spPr>
      </p:pic>
      <p:pic>
        <p:nvPicPr>
          <p:cNvPr id="21" name="Obrázek 20" descr="https://bosany.fara.sk/storage/temp/public/3b1/bba/125/thumb__0_250_0_0_auto__375.jpg"/>
          <p:cNvPicPr/>
          <p:nvPr/>
        </p:nvPicPr>
        <p:blipFill>
          <a:blip r:embed="rId5"/>
          <a:srcRect/>
          <a:stretch>
            <a:fillRect/>
          </a:stretch>
        </p:blipFill>
        <p:spPr bwMode="auto">
          <a:xfrm>
            <a:off x="1357290" y="3357562"/>
            <a:ext cx="2714644" cy="1643074"/>
          </a:xfrm>
          <a:prstGeom prst="rect">
            <a:avLst/>
          </a:prstGeom>
          <a:noFill/>
          <a:ln w="9525">
            <a:noFill/>
            <a:miter lim="800000"/>
            <a:headEnd/>
            <a:tailEnd/>
          </a:ln>
        </p:spPr>
      </p:pic>
      <p:pic>
        <p:nvPicPr>
          <p:cNvPr id="22" name="Obrázek 21" descr="https://bosany.fara.sk/storage/temp/public/e48/bfd/16c/thumb__0_250_0_0_auto__375.jpg"/>
          <p:cNvPicPr/>
          <p:nvPr/>
        </p:nvPicPr>
        <p:blipFill>
          <a:blip r:embed="rId6"/>
          <a:srcRect/>
          <a:stretch>
            <a:fillRect/>
          </a:stretch>
        </p:blipFill>
        <p:spPr bwMode="auto">
          <a:xfrm>
            <a:off x="5072066" y="1643050"/>
            <a:ext cx="2714644" cy="1571636"/>
          </a:xfrm>
          <a:prstGeom prst="rect">
            <a:avLst/>
          </a:prstGeom>
          <a:noFill/>
          <a:ln w="9525">
            <a:noFill/>
            <a:miter lim="800000"/>
            <a:headEnd/>
            <a:tailEnd/>
          </a:ln>
        </p:spPr>
      </p:pic>
      <p:pic>
        <p:nvPicPr>
          <p:cNvPr id="23" name="Obrázek 22" descr="https://bosany.fara.sk/storage/app/uploads/public/629/7a6/783/6297a6783ee5c712965844.jpg"/>
          <p:cNvPicPr/>
          <p:nvPr/>
        </p:nvPicPr>
        <p:blipFill>
          <a:blip r:embed="rId7" cstate="print"/>
          <a:srcRect/>
          <a:stretch>
            <a:fillRect/>
          </a:stretch>
        </p:blipFill>
        <p:spPr bwMode="auto">
          <a:xfrm>
            <a:off x="5072066" y="3357562"/>
            <a:ext cx="2714644" cy="1643074"/>
          </a:xfrm>
          <a:prstGeom prst="rect">
            <a:avLst/>
          </a:prstGeom>
          <a:noFill/>
          <a:ln w="9525">
            <a:noFill/>
            <a:miter lim="800000"/>
            <a:headEnd/>
            <a:tailEnd/>
          </a:ln>
        </p:spPr>
      </p:pic>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1" name="Picture 2"/>
          <p:cNvPicPr>
            <a:picLocks noChangeAspect="1" noChangeArrowheads="1"/>
          </p:cNvPicPr>
          <p:nvPr/>
        </p:nvPicPr>
        <p:blipFill>
          <a:blip r:embed="rId4"/>
          <a:srcRect/>
          <a:stretch>
            <a:fillRect/>
          </a:stretch>
        </p:blipFill>
        <p:spPr bwMode="auto">
          <a:xfrm>
            <a:off x="5072066" y="1500174"/>
            <a:ext cx="2714644" cy="1643075"/>
          </a:xfrm>
          <a:prstGeom prst="rect">
            <a:avLst/>
          </a:prstGeom>
          <a:noFill/>
          <a:ln w="9525">
            <a:noFill/>
            <a:miter lim="800000"/>
            <a:headEnd/>
            <a:tailEnd/>
          </a:ln>
          <a:effectLst/>
        </p:spPr>
      </p:pic>
      <p:pic>
        <p:nvPicPr>
          <p:cNvPr id="22" name="Obrázek 21"/>
          <p:cNvPicPr/>
          <p:nvPr/>
        </p:nvPicPr>
        <p:blipFill>
          <a:blip r:embed="rId5"/>
          <a:srcRect/>
          <a:stretch>
            <a:fillRect/>
          </a:stretch>
        </p:blipFill>
        <p:spPr bwMode="auto">
          <a:xfrm>
            <a:off x="5072066" y="3286124"/>
            <a:ext cx="2714644" cy="1743073"/>
          </a:xfrm>
          <a:prstGeom prst="rect">
            <a:avLst/>
          </a:prstGeom>
          <a:noFill/>
          <a:ln w="9525">
            <a:noFill/>
            <a:miter lim="800000"/>
            <a:headEnd/>
            <a:tailEnd/>
          </a:ln>
          <a:effectLst/>
        </p:spPr>
      </p:pic>
      <p:sp>
        <p:nvSpPr>
          <p:cNvPr id="23" name="TextovéPole 22"/>
          <p:cNvSpPr txBox="1"/>
          <p:nvPr/>
        </p:nvSpPr>
        <p:spPr>
          <a:xfrm>
            <a:off x="1142976" y="1428736"/>
            <a:ext cx="3143272" cy="3170099"/>
          </a:xfrm>
          <a:prstGeom prst="rect">
            <a:avLst/>
          </a:prstGeom>
          <a:noFill/>
        </p:spPr>
        <p:txBody>
          <a:bodyPr wrap="square" rtlCol="0">
            <a:spAutoFit/>
          </a:bodyPr>
          <a:lstStyle/>
          <a:p>
            <a:pPr algn="ctr"/>
            <a:r>
              <a:rPr lang="sk-SK" sz="2800" dirty="0">
                <a:latin typeface="Monotype Corsiva" pitchFamily="66" charset="0"/>
              </a:rPr>
              <a:t>1</a:t>
            </a:r>
            <a:r>
              <a:rPr lang="sk-SK" sz="2800" b="1" dirty="0">
                <a:latin typeface="Monotype Corsiva" pitchFamily="66" charset="0"/>
              </a:rPr>
              <a:t>. sväté prijímanie Krnča                            </a:t>
            </a:r>
          </a:p>
          <a:p>
            <a:pPr algn="just"/>
            <a:endParaRPr lang="sk-SK" dirty="0">
              <a:latin typeface="Monotype Corsiva" pitchFamily="66" charset="0"/>
            </a:endParaRPr>
          </a:p>
          <a:p>
            <a:pPr algn="just"/>
            <a:endParaRPr lang="sk-SK" dirty="0">
              <a:latin typeface="Monotype Corsiva" pitchFamily="66" charset="0"/>
            </a:endParaRPr>
          </a:p>
          <a:p>
            <a:pPr algn="just"/>
            <a:r>
              <a:rPr lang="sk-SK" dirty="0">
                <a:latin typeface="Monotype Corsiva" pitchFamily="66" charset="0"/>
              </a:rPr>
              <a:t>Dňa 12. 6. o 10:00 hodine  bolo prvé sväté prijímanie v Krnči. Svätá  spoveď rodičov, krstných rodičov, starých rodičov a súrodencov bola v sobotu 11. 6. 2022 o 9:00 hodine. Sviatosť prijalo 10 deti. </a:t>
            </a:r>
          </a:p>
        </p:txBody>
      </p:sp>
    </p:spTree>
  </p:cSld>
  <p:clrMapOvr>
    <a:masterClrMapping/>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p:cNvPicPr/>
          <p:nvPr/>
        </p:nvPicPr>
        <p:blipFill>
          <a:blip r:embed="rId4"/>
          <a:srcRect/>
          <a:stretch>
            <a:fillRect/>
          </a:stretch>
        </p:blipFill>
        <p:spPr bwMode="auto">
          <a:xfrm>
            <a:off x="1285852" y="1500174"/>
            <a:ext cx="2833686" cy="1714513"/>
          </a:xfrm>
          <a:prstGeom prst="rect">
            <a:avLst/>
          </a:prstGeom>
          <a:noFill/>
          <a:ln w="9525">
            <a:noFill/>
            <a:miter lim="800000"/>
            <a:headEnd/>
            <a:tailEnd/>
          </a:ln>
          <a:effectLst/>
        </p:spPr>
      </p:pic>
      <p:pic>
        <p:nvPicPr>
          <p:cNvPr id="21" name="Obrázek 20"/>
          <p:cNvPicPr/>
          <p:nvPr/>
        </p:nvPicPr>
        <p:blipFill>
          <a:blip r:embed="rId5"/>
          <a:srcRect/>
          <a:stretch>
            <a:fillRect/>
          </a:stretch>
        </p:blipFill>
        <p:spPr bwMode="auto">
          <a:xfrm>
            <a:off x="1285852" y="3357562"/>
            <a:ext cx="2857519" cy="1643074"/>
          </a:xfrm>
          <a:prstGeom prst="rect">
            <a:avLst/>
          </a:prstGeom>
          <a:noFill/>
          <a:ln w="9525">
            <a:noFill/>
            <a:miter lim="800000"/>
            <a:headEnd/>
            <a:tailEnd/>
          </a:ln>
          <a:effectLst/>
        </p:spPr>
      </p:pic>
      <p:pic>
        <p:nvPicPr>
          <p:cNvPr id="22" name="Picture 2"/>
          <p:cNvPicPr>
            <a:picLocks noChangeAspect="1" noChangeArrowheads="1"/>
          </p:cNvPicPr>
          <p:nvPr/>
        </p:nvPicPr>
        <p:blipFill>
          <a:blip r:embed="rId6"/>
          <a:srcRect/>
          <a:stretch>
            <a:fillRect/>
          </a:stretch>
        </p:blipFill>
        <p:spPr bwMode="auto">
          <a:xfrm>
            <a:off x="5072064" y="1500174"/>
            <a:ext cx="2746007" cy="1714513"/>
          </a:xfrm>
          <a:prstGeom prst="rect">
            <a:avLst/>
          </a:prstGeom>
          <a:noFill/>
          <a:ln w="9525">
            <a:noFill/>
            <a:miter lim="800000"/>
            <a:headEnd/>
            <a:tailEnd/>
          </a:ln>
          <a:effectLst/>
        </p:spPr>
      </p:pic>
      <p:pic>
        <p:nvPicPr>
          <p:cNvPr id="23" name="Obrázek 22" descr="C:\Users\Admin\Desktop\DSC_9167.JPG"/>
          <p:cNvPicPr/>
          <p:nvPr/>
        </p:nvPicPr>
        <p:blipFill>
          <a:blip r:embed="rId7" cstate="print"/>
          <a:srcRect/>
          <a:stretch>
            <a:fillRect/>
          </a:stretch>
        </p:blipFill>
        <p:spPr bwMode="auto">
          <a:xfrm>
            <a:off x="5072066" y="3357562"/>
            <a:ext cx="2746005" cy="1643074"/>
          </a:xfrm>
          <a:prstGeom prst="rect">
            <a:avLst/>
          </a:prstGeom>
          <a:noFill/>
          <a:ln w="9525">
            <a:noFill/>
            <a:miter lim="800000"/>
            <a:headEnd/>
            <a:tailEnd/>
          </a:ln>
        </p:spPr>
      </p:pic>
    </p:spTree>
  </p:cSld>
  <p:clrMapOvr>
    <a:masterClrMapping/>
  </p:clrMapOvr>
  <p:transition spd="slow">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285852" y="5072074"/>
            <a:ext cx="785819" cy="500066"/>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72074"/>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72074"/>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143272" cy="3724096"/>
          </a:xfrm>
          <a:prstGeom prst="rect">
            <a:avLst/>
          </a:prstGeom>
          <a:noFill/>
        </p:spPr>
        <p:txBody>
          <a:bodyPr wrap="square" rtlCol="0">
            <a:spAutoFit/>
          </a:bodyPr>
          <a:lstStyle/>
          <a:p>
            <a:pPr algn="ctr"/>
            <a:r>
              <a:rPr lang="sk-SK" sz="2800" b="1" dirty="0">
                <a:latin typeface="Monotype Corsiva" pitchFamily="66" charset="0"/>
              </a:rPr>
              <a:t>Pán kaplán Martin </a:t>
            </a:r>
            <a:r>
              <a:rPr lang="sk-SK" sz="2800" b="1" dirty="0" err="1">
                <a:latin typeface="Monotype Corsiva" pitchFamily="66" charset="0"/>
              </a:rPr>
              <a:t>Šalamon</a:t>
            </a:r>
            <a:r>
              <a:rPr lang="sk-SK" sz="2800" b="1" dirty="0">
                <a:latin typeface="Monotype Corsiva" pitchFamily="66" charset="0"/>
              </a:rPr>
              <a:t>                                           </a:t>
            </a:r>
          </a:p>
          <a:p>
            <a:pPr algn="just"/>
            <a:endParaRPr lang="sk-SK" dirty="0">
              <a:latin typeface="Monotype Corsiva" pitchFamily="66" charset="0"/>
            </a:endParaRPr>
          </a:p>
          <a:p>
            <a:pPr algn="just"/>
            <a:r>
              <a:rPr lang="sk-SK" dirty="0">
                <a:latin typeface="Monotype Corsiva" pitchFamily="66" charset="0"/>
              </a:rPr>
              <a:t>30. 6. 2022 pri večernej svätej omši sme sa rozlúčili s pánom kaplánom Martinom </a:t>
            </a:r>
            <a:r>
              <a:rPr lang="sk-SK" dirty="0" err="1">
                <a:latin typeface="Monotype Corsiva" pitchFamily="66" charset="0"/>
              </a:rPr>
              <a:t>Šalamonom</a:t>
            </a:r>
            <a:r>
              <a:rPr lang="sk-SK" dirty="0">
                <a:latin typeface="Monotype Corsiva" pitchFamily="66" charset="0"/>
              </a:rPr>
              <a:t>. </a:t>
            </a:r>
          </a:p>
          <a:p>
            <a:pPr algn="just"/>
            <a:r>
              <a:rPr lang="sk-SK" dirty="0">
                <a:latin typeface="Monotype Corsiva" pitchFamily="66" charset="0"/>
              </a:rPr>
              <a:t>Od 1. 7. 2022 bol pán kaplán ustanovený za kaplána do farnosti Nové Zámky. Ďakujeme mu  za jeho dvojročnú prácu pre naše farské spoločenstvo a na novom mieste mu želáme hojnosť Božích milostí. </a:t>
            </a:r>
          </a:p>
        </p:txBody>
      </p:sp>
      <p:pic>
        <p:nvPicPr>
          <p:cNvPr id="21" name="Obrázek 20" descr="Nečudujme sa, že iniciatívu preberajú viac ženy | Konzervatívny denník"/>
          <p:cNvPicPr/>
          <p:nvPr/>
        </p:nvPicPr>
        <p:blipFill>
          <a:blip r:embed="rId4"/>
          <a:srcRect l="26043" t="2770"/>
          <a:stretch>
            <a:fillRect/>
          </a:stretch>
        </p:blipFill>
        <p:spPr bwMode="auto">
          <a:xfrm>
            <a:off x="5072066" y="2071678"/>
            <a:ext cx="2729392" cy="2389069"/>
          </a:xfrm>
          <a:prstGeom prst="rect">
            <a:avLst/>
          </a:prstGeom>
          <a:noFill/>
          <a:ln w="9525">
            <a:noFill/>
            <a:miter lim="800000"/>
            <a:headEnd/>
            <a:tailEnd/>
          </a:ln>
        </p:spPr>
      </p:pic>
    </p:spTree>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sp>
        <p:nvSpPr>
          <p:cNvPr id="7" name="TextovéPole 6"/>
          <p:cNvSpPr txBox="1"/>
          <p:nvPr/>
        </p:nvSpPr>
        <p:spPr>
          <a:xfrm>
            <a:off x="1214414" y="2357430"/>
            <a:ext cx="3071834" cy="769441"/>
          </a:xfrm>
          <a:prstGeom prst="rect">
            <a:avLst/>
          </a:prstGeom>
          <a:noFill/>
        </p:spPr>
        <p:txBody>
          <a:bodyPr wrap="square" rtlCol="0">
            <a:spAutoFit/>
          </a:bodyPr>
          <a:lstStyle/>
          <a:p>
            <a:pPr algn="ctr"/>
            <a:endParaRPr lang="sk-SK" sz="4400" b="1" dirty="0">
              <a:latin typeface="Monotype Corsiva" pitchFamily="66" charset="0"/>
            </a:endParaRP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ownloads\image0 (1).jpeg"/>
          <p:cNvPicPr/>
          <p:nvPr/>
        </p:nvPicPr>
        <p:blipFill>
          <a:blip r:embed="rId4" cstate="print"/>
          <a:srcRect/>
          <a:stretch>
            <a:fillRect/>
          </a:stretch>
        </p:blipFill>
        <p:spPr bwMode="auto">
          <a:xfrm>
            <a:off x="1357290" y="1571612"/>
            <a:ext cx="2786082" cy="1714512"/>
          </a:xfrm>
          <a:prstGeom prst="rect">
            <a:avLst/>
          </a:prstGeom>
          <a:noFill/>
          <a:ln w="9525">
            <a:noFill/>
            <a:miter lim="800000"/>
            <a:headEnd/>
            <a:tailEnd/>
          </a:ln>
        </p:spPr>
      </p:pic>
      <p:pic>
        <p:nvPicPr>
          <p:cNvPr id="21" name="Obrázek 20" descr="C:\Users\Admin\Downloads\image3.jpeg"/>
          <p:cNvPicPr/>
          <p:nvPr/>
        </p:nvPicPr>
        <p:blipFill>
          <a:blip r:embed="rId5" cstate="print"/>
          <a:srcRect/>
          <a:stretch>
            <a:fillRect/>
          </a:stretch>
        </p:blipFill>
        <p:spPr bwMode="auto">
          <a:xfrm>
            <a:off x="1357290" y="3357562"/>
            <a:ext cx="2786082" cy="1643074"/>
          </a:xfrm>
          <a:prstGeom prst="rect">
            <a:avLst/>
          </a:prstGeom>
          <a:noFill/>
          <a:ln w="9525">
            <a:noFill/>
            <a:miter lim="800000"/>
            <a:headEnd/>
            <a:tailEnd/>
          </a:ln>
        </p:spPr>
      </p:pic>
      <p:pic>
        <p:nvPicPr>
          <p:cNvPr id="22" name="Obrázek 21" descr="C:\Users\Admin\Downloads\image2 (1).jpeg"/>
          <p:cNvPicPr/>
          <p:nvPr/>
        </p:nvPicPr>
        <p:blipFill>
          <a:blip r:embed="rId6" cstate="print"/>
          <a:srcRect/>
          <a:stretch>
            <a:fillRect/>
          </a:stretch>
        </p:blipFill>
        <p:spPr bwMode="auto">
          <a:xfrm>
            <a:off x="5143504" y="1571612"/>
            <a:ext cx="2643206" cy="1643074"/>
          </a:xfrm>
          <a:prstGeom prst="rect">
            <a:avLst/>
          </a:prstGeom>
          <a:noFill/>
          <a:ln w="9525">
            <a:noFill/>
            <a:miter lim="800000"/>
            <a:headEnd/>
            <a:tailEnd/>
          </a:ln>
        </p:spPr>
      </p:pic>
      <p:pic>
        <p:nvPicPr>
          <p:cNvPr id="23" name="Obrázek 22" descr="C:\Users\Admin\Downloads\image1 (1).jpeg"/>
          <p:cNvPicPr/>
          <p:nvPr/>
        </p:nvPicPr>
        <p:blipFill>
          <a:blip r:embed="rId7" cstate="print"/>
          <a:srcRect/>
          <a:stretch>
            <a:fillRect/>
          </a:stretch>
        </p:blipFill>
        <p:spPr bwMode="auto">
          <a:xfrm>
            <a:off x="5143504" y="3286124"/>
            <a:ext cx="2643206" cy="1714512"/>
          </a:xfrm>
          <a:prstGeom prst="rect">
            <a:avLst/>
          </a:prstGeom>
          <a:noFill/>
          <a:ln w="9525">
            <a:noFill/>
            <a:miter lim="800000"/>
            <a:headEnd/>
            <a:tailEnd/>
          </a:ln>
        </p:spPr>
      </p:pic>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428736"/>
            <a:ext cx="3143272" cy="3724096"/>
          </a:xfrm>
          <a:prstGeom prst="rect">
            <a:avLst/>
          </a:prstGeom>
          <a:noFill/>
        </p:spPr>
        <p:txBody>
          <a:bodyPr wrap="square" rtlCol="0">
            <a:spAutoFit/>
          </a:bodyPr>
          <a:lstStyle/>
          <a:p>
            <a:pPr algn="ctr"/>
            <a:r>
              <a:rPr lang="sk-SK" sz="2800" b="1" dirty="0">
                <a:latin typeface="Monotype Corsiva" pitchFamily="66" charset="0"/>
              </a:rPr>
              <a:t>Pán kaplán Marek Sedlár                                               </a:t>
            </a:r>
          </a:p>
          <a:p>
            <a:pPr algn="just"/>
            <a:endParaRPr lang="sk-SK" dirty="0">
              <a:latin typeface="Monotype Corsiva" pitchFamily="66" charset="0"/>
            </a:endParaRPr>
          </a:p>
          <a:p>
            <a:pPr algn="just"/>
            <a:r>
              <a:rPr lang="sk-SK" dirty="0">
                <a:latin typeface="Monotype Corsiva" pitchFamily="66" charset="0"/>
              </a:rPr>
              <a:t>1. 7. 2022 sme v našej  farnosti  privítali pána kaplána Mareka Sedlára. Pán kaplán je rodák z Horných Obdokoviec. Pochádza z veriacej rodiny. </a:t>
            </a:r>
            <a:r>
              <a:rPr lang="sk-SK" spc="-30" dirty="0">
                <a:latin typeface="Monotype Corsiva" pitchFamily="66" charset="0"/>
              </a:rPr>
              <a:t>Už ako mladý pociťoval  Božie volanie. </a:t>
            </a:r>
            <a:r>
              <a:rPr lang="sk-SK" dirty="0">
                <a:latin typeface="Monotype Corsiva" pitchFamily="66" charset="0"/>
              </a:rPr>
              <a:t>Po ukončení strednej školy, nastúpil na políciu, kde odslúžil osem rokov a potom prišiel ten moment, kedy to Božie</a:t>
            </a:r>
            <a:endParaRPr lang="sk-SK" b="1" dirty="0">
              <a:latin typeface="Monotype Corsiva" pitchFamily="66" charset="0"/>
            </a:endParaRPr>
          </a:p>
        </p:txBody>
      </p:sp>
      <p:sp>
        <p:nvSpPr>
          <p:cNvPr id="21" name="TextovéPole 20"/>
          <p:cNvSpPr txBox="1"/>
          <p:nvPr/>
        </p:nvSpPr>
        <p:spPr>
          <a:xfrm>
            <a:off x="4857752" y="1571612"/>
            <a:ext cx="3143272" cy="2862322"/>
          </a:xfrm>
          <a:prstGeom prst="rect">
            <a:avLst/>
          </a:prstGeom>
          <a:noFill/>
        </p:spPr>
        <p:txBody>
          <a:bodyPr wrap="square" rtlCol="0">
            <a:spAutoFit/>
          </a:bodyPr>
          <a:lstStyle/>
          <a:p>
            <a:pPr algn="just"/>
            <a:r>
              <a:rPr lang="sk-SK" dirty="0">
                <a:latin typeface="Monotype Corsiva" pitchFamily="66" charset="0"/>
              </a:rPr>
              <a:t>volanie bolo silné.   Do seminára nastúpil ako dvadsaťsedemročný. Jeho kňazským mottom je: </a:t>
            </a:r>
            <a:r>
              <a:rPr lang="sk-SK" b="1" dirty="0">
                <a:latin typeface="Monotype Corsiva" pitchFamily="66" charset="0"/>
              </a:rPr>
              <a:t>„</a:t>
            </a:r>
            <a:r>
              <a:rPr lang="sk-SK" b="1" dirty="0" err="1">
                <a:latin typeface="Monotype Corsiva" pitchFamily="66" charset="0"/>
              </a:rPr>
              <a:t>Ora</a:t>
            </a:r>
            <a:r>
              <a:rPr lang="sk-SK" b="1" dirty="0">
                <a:latin typeface="Monotype Corsiva" pitchFamily="66" charset="0"/>
              </a:rPr>
              <a:t> </a:t>
            </a:r>
            <a:r>
              <a:rPr lang="sk-SK" b="1" dirty="0" err="1">
                <a:latin typeface="Monotype Corsiva" pitchFamily="66" charset="0"/>
              </a:rPr>
              <a:t>et</a:t>
            </a:r>
            <a:r>
              <a:rPr lang="sk-SK" b="1" dirty="0">
                <a:latin typeface="Monotype Corsiva" pitchFamily="66" charset="0"/>
              </a:rPr>
              <a:t> </a:t>
            </a:r>
            <a:r>
              <a:rPr lang="sk-SK" b="1" dirty="0" err="1">
                <a:latin typeface="Monotype Corsiva" pitchFamily="66" charset="0"/>
              </a:rPr>
              <a:t>labora</a:t>
            </a:r>
            <a:r>
              <a:rPr lang="sk-SK" b="1" dirty="0">
                <a:latin typeface="Monotype Corsiva" pitchFamily="66" charset="0"/>
              </a:rPr>
              <a:t>.“  </a:t>
            </a:r>
            <a:r>
              <a:rPr lang="sk-SK" dirty="0">
                <a:latin typeface="Monotype Corsiva" pitchFamily="66" charset="0"/>
              </a:rPr>
              <a:t>Heslo svätého Benedikta. Naposledy pôsobil ako kaplán vo farnosti Nitra – Chrenová. Prajeme mu do jeho pastoračnej činnosti v našej farnosti  všetko najlepšie, pevné zdravie a ochranu Panny Márie.</a:t>
            </a:r>
          </a:p>
        </p:txBody>
      </p:sp>
    </p:spTree>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357290" y="1643050"/>
            <a:ext cx="2571768" cy="369332"/>
          </a:xfrm>
          <a:prstGeom prst="rect">
            <a:avLst/>
          </a:prstGeom>
          <a:noFill/>
        </p:spPr>
        <p:txBody>
          <a:bodyPr wrap="square" rtlCol="0">
            <a:spAutoFit/>
          </a:bodyPr>
          <a:lstStyle/>
          <a:p>
            <a:pPr algn="ctr"/>
            <a:r>
              <a:rPr lang="sk-SK" b="1" dirty="0">
                <a:latin typeface="Monotype Corsiva" pitchFamily="66" charset="0"/>
              </a:rPr>
              <a:t> „Pomáham a chránim“  </a:t>
            </a:r>
          </a:p>
        </p:txBody>
      </p:sp>
      <p:pic>
        <p:nvPicPr>
          <p:cNvPr id="21" name="Obrázek 20" descr="C:\Users\Admin\Desktop\kaplán2.jpg"/>
          <p:cNvPicPr/>
          <p:nvPr/>
        </p:nvPicPr>
        <p:blipFill>
          <a:blip r:embed="rId4"/>
          <a:srcRect/>
          <a:stretch>
            <a:fillRect/>
          </a:stretch>
        </p:blipFill>
        <p:spPr bwMode="auto">
          <a:xfrm>
            <a:off x="1785918" y="2285992"/>
            <a:ext cx="1866900" cy="2447925"/>
          </a:xfrm>
          <a:prstGeom prst="rect">
            <a:avLst/>
          </a:prstGeom>
          <a:noFill/>
          <a:ln w="9525">
            <a:noFill/>
            <a:miter lim="800000"/>
            <a:headEnd/>
            <a:tailEnd/>
          </a:ln>
        </p:spPr>
      </p:pic>
      <p:sp>
        <p:nvSpPr>
          <p:cNvPr id="22" name="TextovéPole 21"/>
          <p:cNvSpPr txBox="1"/>
          <p:nvPr/>
        </p:nvSpPr>
        <p:spPr>
          <a:xfrm>
            <a:off x="5072066" y="1643050"/>
            <a:ext cx="2928958" cy="923330"/>
          </a:xfrm>
          <a:prstGeom prst="rect">
            <a:avLst/>
          </a:prstGeom>
          <a:noFill/>
        </p:spPr>
        <p:txBody>
          <a:bodyPr wrap="square" rtlCol="0">
            <a:spAutoFit/>
          </a:bodyPr>
          <a:lstStyle/>
          <a:p>
            <a:pPr algn="ctr"/>
            <a:r>
              <a:rPr lang="sk-SK" b="1" dirty="0">
                <a:latin typeface="Monotype Corsiva" pitchFamily="66" charset="0"/>
              </a:rPr>
              <a:t>„Už nepomáham a nechránim, ale ohlasujem evanjelium Ježiša Krista“</a:t>
            </a:r>
          </a:p>
        </p:txBody>
      </p:sp>
      <p:pic>
        <p:nvPicPr>
          <p:cNvPr id="23" name="Obrázek 22" descr="C:\Users\Admin\Desktop\kaplán.jpg"/>
          <p:cNvPicPr/>
          <p:nvPr/>
        </p:nvPicPr>
        <p:blipFill>
          <a:blip r:embed="rId5"/>
          <a:srcRect b="12903"/>
          <a:stretch>
            <a:fillRect/>
          </a:stretch>
        </p:blipFill>
        <p:spPr bwMode="auto">
          <a:xfrm>
            <a:off x="5715008" y="2714620"/>
            <a:ext cx="1643074" cy="2214578"/>
          </a:xfrm>
          <a:prstGeom prst="rect">
            <a:avLst/>
          </a:prstGeom>
          <a:noFill/>
          <a:ln w="9525">
            <a:noFill/>
            <a:miter lim="800000"/>
            <a:headEnd/>
            <a:tailEnd/>
          </a:ln>
        </p:spPr>
      </p:pic>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2400" b="1" dirty="0">
                <a:latin typeface="Monotype Corsiva" pitchFamily="66" charset="0"/>
              </a:rPr>
              <a:t>Privítanie kňaza – Krnča                                </a:t>
            </a:r>
          </a:p>
          <a:p>
            <a:pPr algn="just"/>
            <a:endParaRPr lang="sk-SK" dirty="0">
              <a:latin typeface="Monotype Corsiva" pitchFamily="66" charset="0"/>
            </a:endParaRPr>
          </a:p>
          <a:p>
            <a:pPr algn="just"/>
            <a:r>
              <a:rPr lang="sk-SK" dirty="0">
                <a:latin typeface="Monotype Corsiva" pitchFamily="66" charset="0"/>
              </a:rPr>
              <a:t>3.7.2022  veriaci v Krnči privítali pána kaplána  Mareka Sedlára.  Každý kňaz je najväčší dar, ktorý nám daroval Pán Ježiš v Štvrtok Svätého týždňa. Kňaz rozvíja blízky vzťah s Bohom, aby z tohto vzťahu čerpal potrebnú silu pre svoju službu. Je dieťa človeka, ale má moc premieňať všetkých na Božie deti. Je chudobný, ale môže nás naplniť nekonečným</a:t>
            </a: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ownloads\image1.jpeg"/>
          <p:cNvPicPr/>
          <p:nvPr/>
        </p:nvPicPr>
        <p:blipFill>
          <a:blip r:embed="rId4" cstate="print"/>
          <a:srcRect/>
          <a:stretch>
            <a:fillRect/>
          </a:stretch>
        </p:blipFill>
        <p:spPr bwMode="auto">
          <a:xfrm>
            <a:off x="1357290" y="1500174"/>
            <a:ext cx="2786082" cy="1571636"/>
          </a:xfrm>
          <a:prstGeom prst="rect">
            <a:avLst/>
          </a:prstGeom>
          <a:noFill/>
          <a:ln w="9525">
            <a:noFill/>
            <a:miter lim="800000"/>
            <a:headEnd/>
            <a:tailEnd/>
          </a:ln>
        </p:spPr>
      </p:pic>
      <p:pic>
        <p:nvPicPr>
          <p:cNvPr id="21" name="Obrázek 20" descr="C:\Users\Admin\Downloads\image2.jpeg"/>
          <p:cNvPicPr/>
          <p:nvPr/>
        </p:nvPicPr>
        <p:blipFill>
          <a:blip r:embed="rId5" cstate="print"/>
          <a:srcRect/>
          <a:stretch>
            <a:fillRect/>
          </a:stretch>
        </p:blipFill>
        <p:spPr bwMode="auto">
          <a:xfrm>
            <a:off x="1357290" y="3233313"/>
            <a:ext cx="2786082" cy="1714512"/>
          </a:xfrm>
          <a:prstGeom prst="rect">
            <a:avLst/>
          </a:prstGeom>
          <a:noFill/>
          <a:ln w="9525">
            <a:noFill/>
            <a:miter lim="800000"/>
            <a:headEnd/>
            <a:tailEnd/>
          </a:ln>
        </p:spPr>
      </p:pic>
    </p:spTree>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71612"/>
            <a:ext cx="3214710" cy="3139321"/>
          </a:xfrm>
          <a:prstGeom prst="rect">
            <a:avLst/>
          </a:prstGeom>
          <a:noFill/>
        </p:spPr>
        <p:txBody>
          <a:bodyPr wrap="square" rtlCol="0">
            <a:spAutoFit/>
          </a:bodyPr>
          <a:lstStyle/>
          <a:p>
            <a:pPr algn="just"/>
            <a:r>
              <a:rPr lang="sk-SK" dirty="0">
                <a:latin typeface="Monotype Corsiva" pitchFamily="66" charset="0"/>
              </a:rPr>
              <a:t>bohatstvom. Je slabý, ale posilňuje človeka chlebom života. Jeho odpúšťanie je odpustením  samotného Ježiša. Aj jeho posolstvo je Ježišovým posolstvom – posolstvom radosti, svetla a lásky. Prosíme  ťa všemohúci  Otče, daj nám vytrvalosť a horlivosť, aby sme sa za našich kňazov modlili a svojím príkladným životom im pomáhali pri ich pastorácii v našej farnosti.</a:t>
            </a:r>
          </a:p>
        </p:txBody>
      </p:sp>
      <p:sp>
        <p:nvSpPr>
          <p:cNvPr id="21" name="TextovéPole 20"/>
          <p:cNvSpPr txBox="1"/>
          <p:nvPr/>
        </p:nvSpPr>
        <p:spPr>
          <a:xfrm>
            <a:off x="4857752" y="1500174"/>
            <a:ext cx="3143272" cy="1908215"/>
          </a:xfrm>
          <a:prstGeom prst="rect">
            <a:avLst/>
          </a:prstGeom>
          <a:noFill/>
        </p:spPr>
        <p:txBody>
          <a:bodyPr wrap="square" rtlCol="0">
            <a:spAutoFit/>
          </a:bodyPr>
          <a:lstStyle/>
          <a:p>
            <a:pPr algn="ctr"/>
            <a:r>
              <a:rPr lang="sk-SK" sz="2800" b="1" dirty="0">
                <a:latin typeface="Monotype Corsiva" pitchFamily="66" charset="0"/>
              </a:rPr>
              <a:t>Púť Staré Hory    </a:t>
            </a:r>
          </a:p>
          <a:p>
            <a:pPr algn="just"/>
            <a:endParaRPr lang="sk-SK" dirty="0">
              <a:latin typeface="Monotype Corsiva" pitchFamily="66" charset="0"/>
            </a:endParaRPr>
          </a:p>
          <a:p>
            <a:pPr algn="just"/>
            <a:r>
              <a:rPr lang="sk-SK" dirty="0">
                <a:latin typeface="Monotype Corsiva" pitchFamily="66" charset="0"/>
              </a:rPr>
              <a:t>3. 9. 2022 sa konala jednodňová púť rádia </a:t>
            </a:r>
            <a:r>
              <a:rPr lang="sk-SK" dirty="0" err="1">
                <a:latin typeface="Monotype Corsiva" pitchFamily="66" charset="0"/>
              </a:rPr>
              <a:t>Lumen</a:t>
            </a:r>
            <a:r>
              <a:rPr lang="sk-SK" dirty="0">
                <a:latin typeface="Monotype Corsiva" pitchFamily="66" charset="0"/>
              </a:rPr>
              <a:t> na Staré Hory, ktorej sa zúčastnili veriaci z Bošian, Krnče  a Práznoviec.</a:t>
            </a:r>
          </a:p>
        </p:txBody>
      </p:sp>
      <p:pic>
        <p:nvPicPr>
          <p:cNvPr id="22" name="Obrázek 21" descr="F:\foto pre p. Petrikovič\DSC_0534.JPG"/>
          <p:cNvPicPr/>
          <p:nvPr/>
        </p:nvPicPr>
        <p:blipFill>
          <a:blip r:embed="rId4" cstate="print"/>
          <a:srcRect/>
          <a:stretch>
            <a:fillRect/>
          </a:stretch>
        </p:blipFill>
        <p:spPr bwMode="auto">
          <a:xfrm>
            <a:off x="5214942" y="3571876"/>
            <a:ext cx="2571768" cy="1500198"/>
          </a:xfrm>
          <a:prstGeom prst="rect">
            <a:avLst/>
          </a:prstGeom>
          <a:noFill/>
          <a:ln w="9525">
            <a:noFill/>
            <a:miter lim="800000"/>
            <a:headEnd/>
            <a:tailEnd/>
          </a:ln>
        </p:spPr>
      </p:pic>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sk-SK" sz="4800" b="1" dirty="0">
              <a:latin typeface="Monotype Corsiva" pitchFamily="66" charset="0"/>
            </a:endParaRP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sp>
        <p:nvSpPr>
          <p:cNvPr id="7" name="TextovéPole 6"/>
          <p:cNvSpPr txBox="1"/>
          <p:nvPr/>
        </p:nvSpPr>
        <p:spPr>
          <a:xfrm>
            <a:off x="1214414" y="2357430"/>
            <a:ext cx="3071834" cy="769441"/>
          </a:xfrm>
          <a:prstGeom prst="rect">
            <a:avLst/>
          </a:prstGeom>
          <a:noFill/>
        </p:spPr>
        <p:txBody>
          <a:bodyPr wrap="square" rtlCol="0">
            <a:spAutoFit/>
          </a:bodyPr>
          <a:lstStyle/>
          <a:p>
            <a:pPr algn="ctr"/>
            <a:endParaRPr lang="sk-SK" sz="4400" b="1" dirty="0">
              <a:latin typeface="Monotype Corsiva" pitchFamily="66" charset="0"/>
            </a:endParaRP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2428868"/>
            <a:ext cx="3000396" cy="1446550"/>
          </a:xfrm>
          <a:prstGeom prst="rect">
            <a:avLst/>
          </a:prstGeom>
          <a:noFill/>
        </p:spPr>
        <p:txBody>
          <a:bodyPr wrap="square" rtlCol="0">
            <a:spAutoFit/>
          </a:bodyPr>
          <a:lstStyle/>
          <a:p>
            <a:pPr algn="ctr"/>
            <a:r>
              <a:rPr lang="sk-SK" sz="4400" b="1" dirty="0">
                <a:latin typeface="Monotype Corsiva" pitchFamily="66" charset="0"/>
              </a:rPr>
              <a:t>Farská kronika  2022</a:t>
            </a:r>
          </a:p>
        </p:txBody>
      </p:sp>
      <p:pic>
        <p:nvPicPr>
          <p:cNvPr id="21" name="Obrázek 20" descr="C:\Users\Admin\Desktop\Farská kronika obrázky\FARSKÁ kronika   OBTAZKY\65640014_2381217321940697_6329576295768260608_n.jpg"/>
          <p:cNvPicPr/>
          <p:nvPr/>
        </p:nvPicPr>
        <p:blipFill>
          <a:blip r:embed="rId4"/>
          <a:srcRect l="2667" r="4667" b="7333"/>
          <a:stretch>
            <a:fillRect/>
          </a:stretch>
        </p:blipFill>
        <p:spPr bwMode="auto">
          <a:xfrm>
            <a:off x="4857752" y="1928802"/>
            <a:ext cx="3143272" cy="2560099"/>
          </a:xfrm>
          <a:prstGeom prst="ellipse">
            <a:avLst/>
          </a:prstGeom>
          <a:ln>
            <a:noFill/>
          </a:ln>
          <a:effectLst>
            <a:softEdge rad="112500"/>
          </a:effectLst>
        </p:spPr>
      </p:pic>
    </p:spTree>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sp>
        <p:nvSpPr>
          <p:cNvPr id="7" name="TextovéPole 6"/>
          <p:cNvSpPr txBox="1"/>
          <p:nvPr/>
        </p:nvSpPr>
        <p:spPr>
          <a:xfrm>
            <a:off x="1214414" y="2357430"/>
            <a:ext cx="3071834" cy="769441"/>
          </a:xfrm>
          <a:prstGeom prst="rect">
            <a:avLst/>
          </a:prstGeom>
          <a:noFill/>
        </p:spPr>
        <p:txBody>
          <a:bodyPr wrap="square" rtlCol="0">
            <a:spAutoFit/>
          </a:bodyPr>
          <a:lstStyle/>
          <a:p>
            <a:pPr algn="ctr"/>
            <a:endParaRPr lang="sk-SK" sz="4400" b="1" dirty="0">
              <a:latin typeface="Monotype Corsiva" pitchFamily="66" charset="0"/>
            </a:endParaRP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F:\foto pre p. Petrikovič\DSC_0547.JPG"/>
          <p:cNvPicPr/>
          <p:nvPr/>
        </p:nvPicPr>
        <p:blipFill>
          <a:blip r:embed="rId4" cstate="print"/>
          <a:srcRect/>
          <a:stretch>
            <a:fillRect/>
          </a:stretch>
        </p:blipFill>
        <p:spPr bwMode="auto">
          <a:xfrm>
            <a:off x="1428728" y="1643050"/>
            <a:ext cx="2571768" cy="1643074"/>
          </a:xfrm>
          <a:prstGeom prst="rect">
            <a:avLst/>
          </a:prstGeom>
          <a:noFill/>
          <a:ln w="9525">
            <a:noFill/>
            <a:miter lim="800000"/>
            <a:headEnd/>
            <a:tailEnd/>
          </a:ln>
        </p:spPr>
      </p:pic>
      <p:pic>
        <p:nvPicPr>
          <p:cNvPr id="21" name="Obrázek 20" descr="F:\foto pre p. Petrikovič\DSC_0562.JPG"/>
          <p:cNvPicPr/>
          <p:nvPr/>
        </p:nvPicPr>
        <p:blipFill>
          <a:blip r:embed="rId5" cstate="print"/>
          <a:srcRect/>
          <a:stretch>
            <a:fillRect/>
          </a:stretch>
        </p:blipFill>
        <p:spPr bwMode="auto">
          <a:xfrm>
            <a:off x="1427576" y="3379362"/>
            <a:ext cx="2571768" cy="1643074"/>
          </a:xfrm>
          <a:prstGeom prst="rect">
            <a:avLst/>
          </a:prstGeom>
          <a:noFill/>
          <a:ln w="9525">
            <a:noFill/>
            <a:miter lim="800000"/>
            <a:headEnd/>
            <a:tailEnd/>
          </a:ln>
        </p:spPr>
      </p:pic>
      <p:pic>
        <p:nvPicPr>
          <p:cNvPr id="22" name="Obrázek 21" descr="F:\foto pre p. Petrikovič\DSC_0566.JPG"/>
          <p:cNvPicPr/>
          <p:nvPr/>
        </p:nvPicPr>
        <p:blipFill>
          <a:blip r:embed="rId6" cstate="print"/>
          <a:srcRect/>
          <a:stretch>
            <a:fillRect/>
          </a:stretch>
        </p:blipFill>
        <p:spPr bwMode="auto">
          <a:xfrm>
            <a:off x="5107785" y="1643050"/>
            <a:ext cx="2643206" cy="1643074"/>
          </a:xfrm>
          <a:prstGeom prst="rect">
            <a:avLst/>
          </a:prstGeom>
          <a:noFill/>
          <a:ln w="9525">
            <a:noFill/>
            <a:miter lim="800000"/>
            <a:headEnd/>
            <a:tailEnd/>
          </a:ln>
        </p:spPr>
      </p:pic>
      <p:pic>
        <p:nvPicPr>
          <p:cNvPr id="23" name="Obrázek 22" descr="F:\foto pre p. Petrikovič\DSC_0573.JPG"/>
          <p:cNvPicPr/>
          <p:nvPr/>
        </p:nvPicPr>
        <p:blipFill>
          <a:blip r:embed="rId7" cstate="print"/>
          <a:srcRect/>
          <a:stretch>
            <a:fillRect/>
          </a:stretch>
        </p:blipFill>
        <p:spPr bwMode="auto">
          <a:xfrm>
            <a:off x="5107785" y="3379252"/>
            <a:ext cx="2643206" cy="1643074"/>
          </a:xfrm>
          <a:prstGeom prst="rect">
            <a:avLst/>
          </a:prstGeom>
          <a:noFill/>
          <a:ln w="9525">
            <a:noFill/>
            <a:miter lim="800000"/>
            <a:headEnd/>
            <a:tailEnd/>
          </a:ln>
        </p:spPr>
      </p:pic>
    </p:spTree>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016210"/>
          </a:xfrm>
          <a:prstGeom prst="rect">
            <a:avLst/>
          </a:prstGeom>
          <a:noFill/>
        </p:spPr>
        <p:txBody>
          <a:bodyPr wrap="square" rtlCol="0">
            <a:spAutoFit/>
          </a:bodyPr>
          <a:lstStyle/>
          <a:p>
            <a:pPr algn="ctr"/>
            <a:r>
              <a:rPr lang="sk-SK" sz="2800" b="1" dirty="0">
                <a:latin typeface="Monotype Corsiva" pitchFamily="66" charset="0"/>
              </a:rPr>
              <a:t>Poďakovanie za úrodu                              </a:t>
            </a:r>
          </a:p>
          <a:p>
            <a:pPr algn="just"/>
            <a:endParaRPr lang="sk-SK" dirty="0">
              <a:latin typeface="Monotype Corsiva" pitchFamily="66" charset="0"/>
            </a:endParaRPr>
          </a:p>
          <a:p>
            <a:pPr algn="just"/>
            <a:endParaRPr lang="sk-SK" dirty="0">
              <a:latin typeface="Monotype Corsiva" pitchFamily="66" charset="0"/>
            </a:endParaRPr>
          </a:p>
          <a:p>
            <a:pPr algn="just"/>
            <a:r>
              <a:rPr lang="sk-SK" dirty="0">
                <a:latin typeface="Monotype Corsiva" pitchFamily="66" charset="0"/>
              </a:rPr>
              <a:t>V týchto dňoch mnohé kostoly   po  Slovensku zdobí tradičná výzdoba  spojená s poďakovaním za  úrodu. </a:t>
            </a:r>
            <a:r>
              <a:rPr lang="sk-SK" spc="-50" dirty="0">
                <a:latin typeface="Monotype Corsiva" pitchFamily="66" charset="0"/>
              </a:rPr>
              <a:t>Aj v našej farnosti a filiálkach Krnča a Práznovce  veriaci priniesli  do chrámu  rôzne plody zeme, </a:t>
            </a:r>
            <a:r>
              <a:rPr lang="sk-SK" dirty="0">
                <a:latin typeface="Monotype Corsiva" pitchFamily="66" charset="0"/>
              </a:rPr>
              <a:t>ktoré nám uštedrila Božia ruka. </a:t>
            </a:r>
          </a:p>
        </p:txBody>
      </p:sp>
      <p:sp>
        <p:nvSpPr>
          <p:cNvPr id="21" name="TextovéPole 20"/>
          <p:cNvSpPr txBox="1"/>
          <p:nvPr/>
        </p:nvSpPr>
        <p:spPr>
          <a:xfrm>
            <a:off x="5429256" y="1571612"/>
            <a:ext cx="2428892" cy="369332"/>
          </a:xfrm>
          <a:prstGeom prst="rect">
            <a:avLst/>
          </a:prstGeom>
          <a:noFill/>
        </p:spPr>
        <p:txBody>
          <a:bodyPr wrap="square" rtlCol="0">
            <a:spAutoFit/>
          </a:bodyPr>
          <a:lstStyle/>
          <a:p>
            <a:pPr algn="ctr"/>
            <a:r>
              <a:rPr lang="sk-SK" b="1" dirty="0">
                <a:latin typeface="Monotype Corsiva" pitchFamily="66" charset="0"/>
              </a:rPr>
              <a:t>Krnča 18. 9. 2022   </a:t>
            </a:r>
            <a:endParaRPr lang="sk-SK" b="1" dirty="0"/>
          </a:p>
        </p:txBody>
      </p:sp>
      <p:pic>
        <p:nvPicPr>
          <p:cNvPr id="22" name="Obrázek 21" descr="C:\Users\Admin\Desktop\Krnča4.jpeg"/>
          <p:cNvPicPr/>
          <p:nvPr/>
        </p:nvPicPr>
        <p:blipFill>
          <a:blip r:embed="rId4" cstate="print"/>
          <a:srcRect b="10395"/>
          <a:stretch>
            <a:fillRect/>
          </a:stretch>
        </p:blipFill>
        <p:spPr bwMode="auto">
          <a:xfrm>
            <a:off x="5143504" y="1928802"/>
            <a:ext cx="2643206" cy="1428760"/>
          </a:xfrm>
          <a:prstGeom prst="rect">
            <a:avLst/>
          </a:prstGeom>
          <a:noFill/>
          <a:ln w="9525">
            <a:noFill/>
            <a:miter lim="800000"/>
            <a:headEnd/>
            <a:tailEnd/>
          </a:ln>
        </p:spPr>
      </p:pic>
      <p:pic>
        <p:nvPicPr>
          <p:cNvPr id="23" name="Obrázek 22" descr="C:\Users\Admin\Desktop\Krnča 2.jpeg"/>
          <p:cNvPicPr/>
          <p:nvPr/>
        </p:nvPicPr>
        <p:blipFill>
          <a:blip r:embed="rId5" cstate="print"/>
          <a:srcRect b="28749"/>
          <a:stretch>
            <a:fillRect/>
          </a:stretch>
        </p:blipFill>
        <p:spPr bwMode="auto">
          <a:xfrm>
            <a:off x="5170311" y="3567289"/>
            <a:ext cx="2616399" cy="1361909"/>
          </a:xfrm>
          <a:prstGeom prst="rect">
            <a:avLst/>
          </a:prstGeom>
          <a:noFill/>
          <a:ln w="9525">
            <a:noFill/>
            <a:miter lim="800000"/>
            <a:headEnd/>
            <a:tailEnd/>
          </a:ln>
        </p:spPr>
      </p:pic>
    </p:spTree>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esktop\Krnča.jpeg"/>
          <p:cNvPicPr/>
          <p:nvPr/>
        </p:nvPicPr>
        <p:blipFill>
          <a:blip r:embed="rId4" cstate="print"/>
          <a:srcRect l="1322" r="-168" b="25239"/>
          <a:stretch>
            <a:fillRect/>
          </a:stretch>
        </p:blipFill>
        <p:spPr bwMode="auto">
          <a:xfrm>
            <a:off x="1285852" y="1571612"/>
            <a:ext cx="2857520" cy="1643074"/>
          </a:xfrm>
          <a:prstGeom prst="rect">
            <a:avLst/>
          </a:prstGeom>
          <a:noFill/>
          <a:ln w="9525">
            <a:noFill/>
            <a:miter lim="800000"/>
            <a:headEnd/>
            <a:tailEnd/>
          </a:ln>
        </p:spPr>
      </p:pic>
      <p:pic>
        <p:nvPicPr>
          <p:cNvPr id="21" name="Obrázek 20" descr="C:\Users\Admin\Desktop\krnča 10.jpeg"/>
          <p:cNvPicPr/>
          <p:nvPr/>
        </p:nvPicPr>
        <p:blipFill>
          <a:blip r:embed="rId5" cstate="print"/>
          <a:srcRect/>
          <a:stretch>
            <a:fillRect/>
          </a:stretch>
        </p:blipFill>
        <p:spPr bwMode="auto">
          <a:xfrm>
            <a:off x="1285852" y="3357562"/>
            <a:ext cx="2857520" cy="1643074"/>
          </a:xfrm>
          <a:prstGeom prst="rect">
            <a:avLst/>
          </a:prstGeom>
          <a:noFill/>
          <a:ln w="9525">
            <a:noFill/>
            <a:miter lim="800000"/>
            <a:headEnd/>
            <a:tailEnd/>
          </a:ln>
        </p:spPr>
      </p:pic>
      <p:pic>
        <p:nvPicPr>
          <p:cNvPr id="22" name="Obrázek 21" descr="C:\Users\Admin\Desktop\Krnča 11.jpeg"/>
          <p:cNvPicPr/>
          <p:nvPr/>
        </p:nvPicPr>
        <p:blipFill>
          <a:blip r:embed="rId6" cstate="print"/>
          <a:srcRect/>
          <a:stretch>
            <a:fillRect/>
          </a:stretch>
        </p:blipFill>
        <p:spPr bwMode="auto">
          <a:xfrm>
            <a:off x="5072066" y="1571612"/>
            <a:ext cx="2714644" cy="1643074"/>
          </a:xfrm>
          <a:prstGeom prst="rect">
            <a:avLst/>
          </a:prstGeom>
          <a:noFill/>
          <a:ln w="9525">
            <a:noFill/>
            <a:miter lim="800000"/>
            <a:headEnd/>
            <a:tailEnd/>
          </a:ln>
        </p:spPr>
      </p:pic>
      <p:pic>
        <p:nvPicPr>
          <p:cNvPr id="23" name="Obrázek 22" descr="C:\Users\Admin\Desktop\Krnča 1.jpeg"/>
          <p:cNvPicPr/>
          <p:nvPr/>
        </p:nvPicPr>
        <p:blipFill>
          <a:blip r:embed="rId7" cstate="print"/>
          <a:srcRect l="32148" t="7431" b="16935"/>
          <a:stretch>
            <a:fillRect/>
          </a:stretch>
        </p:blipFill>
        <p:spPr bwMode="auto">
          <a:xfrm rot="5400000">
            <a:off x="5643570" y="3143248"/>
            <a:ext cx="1714512" cy="2000264"/>
          </a:xfrm>
          <a:prstGeom prst="rect">
            <a:avLst/>
          </a:prstGeom>
          <a:noFill/>
          <a:ln w="9525">
            <a:noFill/>
            <a:miter lim="800000"/>
            <a:headEnd/>
            <a:tailEnd/>
          </a:ln>
        </p:spPr>
      </p:pic>
    </p:spTree>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285852" y="1500174"/>
            <a:ext cx="2714644" cy="369332"/>
          </a:xfrm>
          <a:prstGeom prst="rect">
            <a:avLst/>
          </a:prstGeom>
          <a:noFill/>
        </p:spPr>
        <p:txBody>
          <a:bodyPr wrap="square" rtlCol="0">
            <a:spAutoFit/>
          </a:bodyPr>
          <a:lstStyle/>
          <a:p>
            <a:pPr algn="ctr"/>
            <a:r>
              <a:rPr lang="sk-SK" b="1" dirty="0">
                <a:latin typeface="Monotype Corsiva" pitchFamily="66" charset="0"/>
              </a:rPr>
              <a:t>Bošany 19.9.2022</a:t>
            </a:r>
          </a:p>
        </p:txBody>
      </p:sp>
      <p:pic>
        <p:nvPicPr>
          <p:cNvPr id="21" name="Obrázek 20" descr="https://bosany.fara.sk/storage/app/uploads/public/634/d9b/ed3/634d9bed35384299042361.jpg"/>
          <p:cNvPicPr/>
          <p:nvPr/>
        </p:nvPicPr>
        <p:blipFill>
          <a:blip r:embed="rId4" cstate="print"/>
          <a:srcRect/>
          <a:stretch>
            <a:fillRect/>
          </a:stretch>
        </p:blipFill>
        <p:spPr bwMode="auto">
          <a:xfrm>
            <a:off x="1285852" y="1785926"/>
            <a:ext cx="2857520" cy="1500198"/>
          </a:xfrm>
          <a:prstGeom prst="rect">
            <a:avLst/>
          </a:prstGeom>
          <a:noFill/>
          <a:ln w="9525">
            <a:noFill/>
            <a:miter lim="800000"/>
            <a:headEnd/>
            <a:tailEnd/>
          </a:ln>
        </p:spPr>
      </p:pic>
      <p:pic>
        <p:nvPicPr>
          <p:cNvPr id="22" name="Obrázek 21" descr="https://bosany.fara.sk/storage/app/uploads/public/634/d9b/f03/634d9bf03be36236307271.jpg"/>
          <p:cNvPicPr/>
          <p:nvPr/>
        </p:nvPicPr>
        <p:blipFill>
          <a:blip r:embed="rId5" cstate="print"/>
          <a:srcRect/>
          <a:stretch>
            <a:fillRect/>
          </a:stretch>
        </p:blipFill>
        <p:spPr bwMode="auto">
          <a:xfrm>
            <a:off x="1285852" y="3429000"/>
            <a:ext cx="2857520" cy="1571636"/>
          </a:xfrm>
          <a:prstGeom prst="rect">
            <a:avLst/>
          </a:prstGeom>
          <a:noFill/>
          <a:ln w="9525">
            <a:noFill/>
            <a:miter lim="800000"/>
            <a:headEnd/>
            <a:tailEnd/>
          </a:ln>
        </p:spPr>
      </p:pic>
      <p:pic>
        <p:nvPicPr>
          <p:cNvPr id="23" name="Obrázek 22" descr="https://bosany.fara.sk/storage/app/uploads/public/634/d9b/f05/634d9bf055dd6237754556.jpg"/>
          <p:cNvPicPr/>
          <p:nvPr/>
        </p:nvPicPr>
        <p:blipFill>
          <a:blip r:embed="rId6" cstate="print"/>
          <a:srcRect/>
          <a:stretch>
            <a:fillRect/>
          </a:stretch>
        </p:blipFill>
        <p:spPr bwMode="auto">
          <a:xfrm>
            <a:off x="5000628" y="1500174"/>
            <a:ext cx="2857520" cy="1714512"/>
          </a:xfrm>
          <a:prstGeom prst="rect">
            <a:avLst/>
          </a:prstGeom>
          <a:noFill/>
          <a:ln w="9525">
            <a:noFill/>
            <a:miter lim="800000"/>
            <a:headEnd/>
            <a:tailEnd/>
          </a:ln>
        </p:spPr>
      </p:pic>
      <p:pic>
        <p:nvPicPr>
          <p:cNvPr id="24" name="Obrázek 23" descr="https://bosany.fara.sk/storage/app/uploads/public/634/d9b/f2a/634d9bf2ad2fa748490382.jpg"/>
          <p:cNvPicPr/>
          <p:nvPr/>
        </p:nvPicPr>
        <p:blipFill>
          <a:blip r:embed="rId7" cstate="print"/>
          <a:srcRect/>
          <a:stretch>
            <a:fillRect/>
          </a:stretch>
        </p:blipFill>
        <p:spPr bwMode="auto">
          <a:xfrm>
            <a:off x="5000628" y="3357562"/>
            <a:ext cx="2857520" cy="1571636"/>
          </a:xfrm>
          <a:prstGeom prst="rect">
            <a:avLst/>
          </a:prstGeom>
          <a:noFill/>
          <a:ln w="9525">
            <a:noFill/>
            <a:miter lim="800000"/>
            <a:headEnd/>
            <a:tailEnd/>
          </a:ln>
        </p:spPr>
      </p:pic>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428728" y="1500174"/>
            <a:ext cx="2428892" cy="369332"/>
          </a:xfrm>
          <a:prstGeom prst="rect">
            <a:avLst/>
          </a:prstGeom>
          <a:noFill/>
        </p:spPr>
        <p:txBody>
          <a:bodyPr wrap="square" rtlCol="0">
            <a:spAutoFit/>
          </a:bodyPr>
          <a:lstStyle/>
          <a:p>
            <a:pPr algn="ctr"/>
            <a:r>
              <a:rPr lang="sk-SK" b="1" dirty="0">
                <a:latin typeface="Monotype Corsiva" pitchFamily="66" charset="0"/>
              </a:rPr>
              <a:t>Práznovce 9.10.2022</a:t>
            </a:r>
          </a:p>
        </p:txBody>
      </p:sp>
      <p:pic>
        <p:nvPicPr>
          <p:cNvPr id="21" name="Obrázek 20" descr="https://bosany.fara.sk/storage/app/uploads/public/634/d9b/fa0/634d9bfa01665157394670.jpg"/>
          <p:cNvPicPr/>
          <p:nvPr/>
        </p:nvPicPr>
        <p:blipFill>
          <a:blip r:embed="rId4" cstate="print"/>
          <a:srcRect/>
          <a:stretch>
            <a:fillRect/>
          </a:stretch>
        </p:blipFill>
        <p:spPr bwMode="auto">
          <a:xfrm>
            <a:off x="1285852" y="1785926"/>
            <a:ext cx="2886124" cy="1583778"/>
          </a:xfrm>
          <a:prstGeom prst="rect">
            <a:avLst/>
          </a:prstGeom>
          <a:noFill/>
          <a:ln w="9525">
            <a:noFill/>
            <a:miter lim="800000"/>
            <a:headEnd/>
            <a:tailEnd/>
          </a:ln>
        </p:spPr>
      </p:pic>
      <p:pic>
        <p:nvPicPr>
          <p:cNvPr id="22" name="Obrázek 21" descr="https://bosany.fara.sk/storage/app/uploads/public/634/d9b/ff1/634d9bff10f57016619274.jpg"/>
          <p:cNvPicPr/>
          <p:nvPr/>
        </p:nvPicPr>
        <p:blipFill>
          <a:blip r:embed="rId5" cstate="print"/>
          <a:srcRect/>
          <a:stretch>
            <a:fillRect/>
          </a:stretch>
        </p:blipFill>
        <p:spPr bwMode="auto">
          <a:xfrm>
            <a:off x="1285852" y="3500438"/>
            <a:ext cx="2886124" cy="1571635"/>
          </a:xfrm>
          <a:prstGeom prst="rect">
            <a:avLst/>
          </a:prstGeom>
          <a:noFill/>
          <a:ln w="9525">
            <a:noFill/>
            <a:miter lim="800000"/>
            <a:headEnd/>
            <a:tailEnd/>
          </a:ln>
        </p:spPr>
      </p:pic>
      <p:pic>
        <p:nvPicPr>
          <p:cNvPr id="23" name="Obrázek 22" descr="https://bosany.fara.sk/storage/app/uploads/public/634/d9c/01c/634d9c01cb1a3137091934.jpg"/>
          <p:cNvPicPr/>
          <p:nvPr/>
        </p:nvPicPr>
        <p:blipFill>
          <a:blip r:embed="rId6" cstate="print"/>
          <a:srcRect/>
          <a:stretch>
            <a:fillRect/>
          </a:stretch>
        </p:blipFill>
        <p:spPr bwMode="auto">
          <a:xfrm>
            <a:off x="5000628" y="1714488"/>
            <a:ext cx="2786082" cy="1643074"/>
          </a:xfrm>
          <a:prstGeom prst="rect">
            <a:avLst/>
          </a:prstGeom>
          <a:noFill/>
          <a:ln w="9525">
            <a:noFill/>
            <a:miter lim="800000"/>
            <a:headEnd/>
            <a:tailEnd/>
          </a:ln>
        </p:spPr>
      </p:pic>
      <p:pic>
        <p:nvPicPr>
          <p:cNvPr id="24" name="Obrázek 23" descr="https://bosany.fara.sk/storage/app/uploads/public/634/d9c/043/634d9c043c68c719206428.jpg"/>
          <p:cNvPicPr/>
          <p:nvPr/>
        </p:nvPicPr>
        <p:blipFill>
          <a:blip r:embed="rId7" cstate="print"/>
          <a:srcRect/>
          <a:stretch>
            <a:fillRect/>
          </a:stretch>
        </p:blipFill>
        <p:spPr bwMode="auto">
          <a:xfrm>
            <a:off x="5000628" y="3429000"/>
            <a:ext cx="2786082" cy="1643074"/>
          </a:xfrm>
          <a:prstGeom prst="rect">
            <a:avLst/>
          </a:prstGeom>
          <a:noFill/>
          <a:ln w="9525">
            <a:noFill/>
            <a:miter lim="800000"/>
            <a:headEnd/>
            <a:tailEnd/>
          </a:ln>
        </p:spPr>
      </p:pic>
    </p:spTree>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https://bosany.fara.sk/storage/app/uploads/public/634/d9b/ff1/634d9bff10909277610407.jpg"/>
          <p:cNvPicPr/>
          <p:nvPr/>
        </p:nvPicPr>
        <p:blipFill>
          <a:blip r:embed="rId4" cstate="print">
            <a:lum bright="10000"/>
          </a:blip>
          <a:srcRect/>
          <a:stretch>
            <a:fillRect/>
          </a:stretch>
        </p:blipFill>
        <p:spPr bwMode="auto">
          <a:xfrm>
            <a:off x="1285850" y="1571612"/>
            <a:ext cx="2857521" cy="1643074"/>
          </a:xfrm>
          <a:prstGeom prst="rect">
            <a:avLst/>
          </a:prstGeom>
          <a:noFill/>
          <a:ln w="9525">
            <a:noFill/>
            <a:miter lim="800000"/>
            <a:headEnd/>
            <a:tailEnd/>
          </a:ln>
        </p:spPr>
      </p:pic>
      <p:pic>
        <p:nvPicPr>
          <p:cNvPr id="21" name="Obrázek 20" descr="https://bosany.fara.sk/storage/app/uploads/public/634/d9c/056/634d9c05673e8808758436.jpg"/>
          <p:cNvPicPr/>
          <p:nvPr/>
        </p:nvPicPr>
        <p:blipFill>
          <a:blip r:embed="rId5" cstate="print"/>
          <a:srcRect/>
          <a:stretch>
            <a:fillRect/>
          </a:stretch>
        </p:blipFill>
        <p:spPr bwMode="auto">
          <a:xfrm>
            <a:off x="1285850" y="3357562"/>
            <a:ext cx="2857521" cy="1643074"/>
          </a:xfrm>
          <a:prstGeom prst="rect">
            <a:avLst/>
          </a:prstGeom>
          <a:noFill/>
          <a:ln w="9525">
            <a:noFill/>
            <a:miter lim="800000"/>
            <a:headEnd/>
            <a:tailEnd/>
          </a:ln>
        </p:spPr>
      </p:pic>
      <p:pic>
        <p:nvPicPr>
          <p:cNvPr id="22" name="Obrázek 21" descr="https://bosany.fara.sk/storage/app/uploads/public/634/d9c/05a/634d9c05a95cd296128887.jpg"/>
          <p:cNvPicPr/>
          <p:nvPr/>
        </p:nvPicPr>
        <p:blipFill>
          <a:blip r:embed="rId6" cstate="print"/>
          <a:srcRect/>
          <a:stretch>
            <a:fillRect/>
          </a:stretch>
        </p:blipFill>
        <p:spPr bwMode="auto">
          <a:xfrm>
            <a:off x="5072066" y="1571612"/>
            <a:ext cx="1285884" cy="1785950"/>
          </a:xfrm>
          <a:prstGeom prst="rect">
            <a:avLst/>
          </a:prstGeom>
          <a:noFill/>
          <a:ln w="9525">
            <a:noFill/>
            <a:miter lim="800000"/>
            <a:headEnd/>
            <a:tailEnd/>
          </a:ln>
        </p:spPr>
      </p:pic>
      <p:pic>
        <p:nvPicPr>
          <p:cNvPr id="23" name="Obrázek 22" descr="https://bosany.fara.sk/storage/app/uploads/public/634/d9b/fa5/634d9bfa58047000775028.jpg"/>
          <p:cNvPicPr/>
          <p:nvPr/>
        </p:nvPicPr>
        <p:blipFill>
          <a:blip r:embed="rId7" cstate="print"/>
          <a:srcRect/>
          <a:stretch>
            <a:fillRect/>
          </a:stretch>
        </p:blipFill>
        <p:spPr bwMode="auto">
          <a:xfrm>
            <a:off x="6500827" y="1571612"/>
            <a:ext cx="1357322" cy="1714512"/>
          </a:xfrm>
          <a:prstGeom prst="rect">
            <a:avLst/>
          </a:prstGeom>
          <a:noFill/>
          <a:ln w="9525">
            <a:noFill/>
            <a:miter lim="800000"/>
            <a:headEnd/>
            <a:tailEnd/>
          </a:ln>
        </p:spPr>
      </p:pic>
      <p:pic>
        <p:nvPicPr>
          <p:cNvPr id="24" name="Obrázek 23" descr="https://bosany.fara.sk/storage/app/uploads/public/634/d9b/fca/634d9bfcae352280047882.jpg"/>
          <p:cNvPicPr/>
          <p:nvPr/>
        </p:nvPicPr>
        <p:blipFill>
          <a:blip r:embed="rId8" cstate="print"/>
          <a:srcRect/>
          <a:stretch>
            <a:fillRect/>
          </a:stretch>
        </p:blipFill>
        <p:spPr bwMode="auto">
          <a:xfrm>
            <a:off x="5072066" y="3429000"/>
            <a:ext cx="2786082" cy="1571635"/>
          </a:xfrm>
          <a:prstGeom prst="rect">
            <a:avLst/>
          </a:prstGeom>
          <a:noFill/>
          <a:ln w="9525">
            <a:noFill/>
            <a:miter lim="800000"/>
            <a:headEnd/>
            <a:tailEnd/>
          </a:ln>
        </p:spPr>
      </p:pic>
    </p:spTree>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71612"/>
            <a:ext cx="3143272" cy="3293209"/>
          </a:xfrm>
          <a:prstGeom prst="rect">
            <a:avLst/>
          </a:prstGeom>
          <a:noFill/>
        </p:spPr>
        <p:txBody>
          <a:bodyPr wrap="square" rtlCol="0">
            <a:spAutoFit/>
          </a:bodyPr>
          <a:lstStyle/>
          <a:p>
            <a:pPr algn="ctr"/>
            <a:r>
              <a:rPr lang="sk-SK" sz="2800" b="1" dirty="0">
                <a:latin typeface="Monotype Corsiva" pitchFamily="66" charset="0"/>
              </a:rPr>
              <a:t>Svätý  ruženec   </a:t>
            </a:r>
          </a:p>
          <a:p>
            <a:pPr algn="just"/>
            <a:endParaRPr lang="sk-SK" dirty="0">
              <a:latin typeface="Monotype Corsiva" pitchFamily="66" charset="0"/>
            </a:endParaRPr>
          </a:p>
          <a:p>
            <a:pPr algn="just"/>
            <a:r>
              <a:rPr lang="sk-SK" dirty="0">
                <a:latin typeface="Monotype Corsiva" pitchFamily="66" charset="0"/>
              </a:rPr>
              <a:t>V októbri  sme sa vo farskom kostole modlili svätý ruženec 40 minút pred svätými omšami. </a:t>
            </a:r>
            <a:r>
              <a:rPr lang="sk-SK" dirty="0" err="1">
                <a:latin typeface="Monotype Corsiva" pitchFamily="66" charset="0"/>
              </a:rPr>
              <a:t>Predmodlievalo</a:t>
            </a:r>
            <a:r>
              <a:rPr lang="sk-SK" dirty="0">
                <a:latin typeface="Monotype Corsiva" pitchFamily="66" charset="0"/>
              </a:rPr>
              <a:t> sa nasledovne: v pondelok muži, v utorok rehoľné sestry, v stredu skauti, vo štvrtok ženy, v piatok spoločenstvo modlitby matiek. </a:t>
            </a:r>
          </a:p>
          <a:p>
            <a:pPr algn="just"/>
            <a:r>
              <a:rPr lang="sk-SK" dirty="0">
                <a:latin typeface="Monotype Corsiva" pitchFamily="66" charset="0"/>
              </a:rPr>
              <a:t>V sobotu a nedeľu bol svätý ruženec ako obvykle.</a:t>
            </a:r>
          </a:p>
        </p:txBody>
      </p:sp>
      <p:pic>
        <p:nvPicPr>
          <p:cNvPr id="21" name="Obrázek 20" descr="C:\Users\Admin\Desktop\foto pre p. Petrikovič\DSC_1180.JPG"/>
          <p:cNvPicPr/>
          <p:nvPr/>
        </p:nvPicPr>
        <p:blipFill>
          <a:blip r:embed="rId4" cstate="print"/>
          <a:srcRect/>
          <a:stretch>
            <a:fillRect/>
          </a:stretch>
        </p:blipFill>
        <p:spPr bwMode="auto">
          <a:xfrm>
            <a:off x="5072066" y="1500174"/>
            <a:ext cx="2714644" cy="1714512"/>
          </a:xfrm>
          <a:prstGeom prst="rect">
            <a:avLst/>
          </a:prstGeom>
          <a:noFill/>
          <a:ln w="9525">
            <a:noFill/>
            <a:miter lim="800000"/>
            <a:headEnd/>
            <a:tailEnd/>
          </a:ln>
        </p:spPr>
      </p:pic>
      <p:pic>
        <p:nvPicPr>
          <p:cNvPr id="22" name="Obrázek 21" descr="C:\Users\Admin\Desktop\foto pre p. Petrikovič\DSC_1183.JPG"/>
          <p:cNvPicPr/>
          <p:nvPr/>
        </p:nvPicPr>
        <p:blipFill>
          <a:blip r:embed="rId5" cstate="print"/>
          <a:srcRect/>
          <a:stretch>
            <a:fillRect/>
          </a:stretch>
        </p:blipFill>
        <p:spPr bwMode="auto">
          <a:xfrm>
            <a:off x="5072066" y="3357562"/>
            <a:ext cx="2714644" cy="1714512"/>
          </a:xfrm>
          <a:prstGeom prst="rect">
            <a:avLst/>
          </a:prstGeom>
          <a:noFill/>
          <a:ln w="9525">
            <a:noFill/>
            <a:miter lim="800000"/>
            <a:headEnd/>
            <a:tailEnd/>
          </a:ln>
        </p:spPr>
      </p:pic>
    </p:spTree>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14710" cy="3570208"/>
          </a:xfrm>
          <a:prstGeom prst="rect">
            <a:avLst/>
          </a:prstGeom>
          <a:noFill/>
        </p:spPr>
        <p:txBody>
          <a:bodyPr wrap="square" rtlCol="0">
            <a:spAutoFit/>
          </a:bodyPr>
          <a:lstStyle/>
          <a:p>
            <a:pPr algn="ctr"/>
            <a:r>
              <a:rPr lang="sk-SK" sz="2800" b="1" dirty="0">
                <a:latin typeface="Monotype Corsiva" pitchFamily="66" charset="0"/>
              </a:rPr>
              <a:t>Výročná farská poklona </a:t>
            </a:r>
            <a:r>
              <a:rPr lang="sk-SK" sz="2800" dirty="0"/>
              <a:t>                                  </a:t>
            </a:r>
          </a:p>
          <a:p>
            <a:pPr algn="just"/>
            <a:endParaRPr lang="sk-SK" dirty="0">
              <a:latin typeface="Monotype Corsiva" pitchFamily="66" charset="0"/>
            </a:endParaRPr>
          </a:p>
          <a:p>
            <a:pPr algn="just"/>
            <a:r>
              <a:rPr lang="sk-SK" dirty="0">
                <a:latin typeface="Monotype Corsiva" pitchFamily="66" charset="0"/>
              </a:rPr>
              <a:t>2.10.2022 v prvú októbrovú nedeľu, bola v našom farskom kostole výročná farská poklona. Jej priebeh bol nasledovný: Po druhej svätej omši sa vyložila Sviatosť Oltárna. Do 13:30 hodiny bol priestor pre tichú adoráciu. Od 13:30 – 14:30 mali poklonu muži, od 14:30 – 15:30 ich vystriedali deti a mládež a od 15:30 – 16:30 mali možnosť k poklone </a:t>
            </a:r>
          </a:p>
        </p:txBody>
      </p:sp>
      <p:sp>
        <p:nvSpPr>
          <p:cNvPr id="21" name="TextovéPole 20"/>
          <p:cNvSpPr txBox="1"/>
          <p:nvPr/>
        </p:nvSpPr>
        <p:spPr>
          <a:xfrm>
            <a:off x="4786314" y="1643050"/>
            <a:ext cx="3286148" cy="923330"/>
          </a:xfrm>
          <a:prstGeom prst="rect">
            <a:avLst/>
          </a:prstGeom>
          <a:noFill/>
        </p:spPr>
        <p:txBody>
          <a:bodyPr wrap="square" rtlCol="0">
            <a:spAutoFit/>
          </a:bodyPr>
          <a:lstStyle/>
          <a:p>
            <a:pPr algn="just"/>
            <a:r>
              <a:rPr lang="sk-SK" dirty="0">
                <a:latin typeface="Monotype Corsiva" pitchFamily="66" charset="0"/>
              </a:rPr>
              <a:t>ženy. Každá stavovská poklona sa ukončila požehnaním so Sviatosťou Oltárnou.</a:t>
            </a:r>
            <a:endParaRPr lang="sk-SK" dirty="0"/>
          </a:p>
        </p:txBody>
      </p:sp>
      <p:pic>
        <p:nvPicPr>
          <p:cNvPr id="22" name="Obrázek 21" descr="C:\Users\Admin\Desktop\foto pre p. Petrikovič\DSC_1140.JPG"/>
          <p:cNvPicPr/>
          <p:nvPr/>
        </p:nvPicPr>
        <p:blipFill>
          <a:blip r:embed="rId4" cstate="print"/>
          <a:srcRect/>
          <a:stretch>
            <a:fillRect/>
          </a:stretch>
        </p:blipFill>
        <p:spPr bwMode="auto">
          <a:xfrm>
            <a:off x="4929190" y="2857496"/>
            <a:ext cx="3000396" cy="1857388"/>
          </a:xfrm>
          <a:prstGeom prst="rect">
            <a:avLst/>
          </a:prstGeom>
          <a:noFill/>
          <a:ln w="9525">
            <a:noFill/>
            <a:miter lim="800000"/>
            <a:headEnd/>
            <a:tailEnd/>
          </a:ln>
        </p:spPr>
      </p:pic>
    </p:spTree>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570208"/>
          </a:xfrm>
          <a:prstGeom prst="rect">
            <a:avLst/>
          </a:prstGeom>
          <a:noFill/>
        </p:spPr>
        <p:txBody>
          <a:bodyPr wrap="square" rtlCol="0">
            <a:spAutoFit/>
          </a:bodyPr>
          <a:lstStyle/>
          <a:p>
            <a:pPr algn="ctr"/>
            <a:r>
              <a:rPr lang="sk-SK" sz="2800" b="1" dirty="0">
                <a:latin typeface="Monotype Corsiva" pitchFamily="66" charset="0"/>
              </a:rPr>
              <a:t>Stretnutie  jubilantov                 </a:t>
            </a:r>
          </a:p>
          <a:p>
            <a:pPr algn="just"/>
            <a:endParaRPr lang="sk-SK" dirty="0">
              <a:latin typeface="Monotype Corsiva" pitchFamily="66" charset="0"/>
            </a:endParaRPr>
          </a:p>
          <a:p>
            <a:pPr algn="just"/>
            <a:r>
              <a:rPr lang="sk-SK" spc="-50" dirty="0">
                <a:latin typeface="Monotype Corsiva" pitchFamily="66" charset="0"/>
              </a:rPr>
              <a:t>Dňa 7.10.2022 sa uskutočnilo              stretnutie 70, 80 a 90 ročných jubilantov, ktoré sa koná každoročne. </a:t>
            </a:r>
          </a:p>
          <a:p>
            <a:pPr algn="just"/>
            <a:r>
              <a:rPr lang="sk-SK" spc="-50" dirty="0">
                <a:latin typeface="Monotype Corsiva" pitchFamily="66" charset="0"/>
              </a:rPr>
              <a:t>O 14:00 hodine sa jubilanti stretli v kostole, kde sa za nich slúžila svätá omša. </a:t>
            </a:r>
            <a:r>
              <a:rPr lang="sk-SK" spc="-70" dirty="0">
                <a:latin typeface="Monotype Corsiva" pitchFamily="66" charset="0"/>
              </a:rPr>
              <a:t>Po svätej omši sa jubilanti  premiestnili do Klubu dôchodcov, kde na nich čakalo posedenie spestrené kultúrnym programom a malým občerstvením.</a:t>
            </a:r>
          </a:p>
        </p:txBody>
      </p:sp>
      <p:pic>
        <p:nvPicPr>
          <p:cNvPr id="21" name="Obrázek 20" descr="http://www.bosany.fara.sk/images/phocagallery/Velkonocna_nedela_2016/thumbs/phoca_thumb_l_DSC_0121.JPG"/>
          <p:cNvPicPr/>
          <p:nvPr/>
        </p:nvPicPr>
        <p:blipFill>
          <a:blip r:embed="rId4" cstate="print">
            <a:lum bright="20000"/>
          </a:blip>
          <a:srcRect/>
          <a:stretch>
            <a:fillRect/>
          </a:stretch>
        </p:blipFill>
        <p:spPr bwMode="auto">
          <a:xfrm>
            <a:off x="5000628" y="1571612"/>
            <a:ext cx="2857520" cy="1500198"/>
          </a:xfrm>
          <a:prstGeom prst="rect">
            <a:avLst/>
          </a:prstGeom>
          <a:ln>
            <a:noFill/>
          </a:ln>
          <a:effectLst>
            <a:outerShdw blurRad="292100" dist="139700" dir="2700000" algn="tl" rotWithShape="0">
              <a:srgbClr val="333333">
                <a:alpha val="65000"/>
              </a:srgbClr>
            </a:outerShdw>
          </a:effectLst>
        </p:spPr>
      </p:pic>
      <p:pic>
        <p:nvPicPr>
          <p:cNvPr id="22" name="Obrázek 21" descr="C:\Users\Admin\Downloads\DSC_7883 (1).JPG"/>
          <p:cNvPicPr/>
          <p:nvPr/>
        </p:nvPicPr>
        <p:blipFill>
          <a:blip r:embed="rId5" cstate="print"/>
          <a:srcRect/>
          <a:stretch>
            <a:fillRect/>
          </a:stretch>
        </p:blipFill>
        <p:spPr bwMode="auto">
          <a:xfrm>
            <a:off x="5000628" y="3212995"/>
            <a:ext cx="2857520" cy="1857387"/>
          </a:xfrm>
          <a:prstGeom prst="rect">
            <a:avLst/>
          </a:prstGeom>
          <a:noFill/>
          <a:ln w="9525">
            <a:noFill/>
            <a:miter lim="800000"/>
            <a:headEnd/>
            <a:tailEnd/>
          </a:ln>
        </p:spPr>
      </p:pic>
    </p:spTree>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14710" cy="3570208"/>
          </a:xfrm>
          <a:prstGeom prst="rect">
            <a:avLst/>
          </a:prstGeom>
          <a:noFill/>
        </p:spPr>
        <p:txBody>
          <a:bodyPr wrap="square" rtlCol="0">
            <a:spAutoFit/>
          </a:bodyPr>
          <a:lstStyle/>
          <a:p>
            <a:pPr algn="ctr"/>
            <a:r>
              <a:rPr lang="sk-SK" sz="2800" b="1" dirty="0">
                <a:latin typeface="Monotype Corsiva" pitchFamily="66" charset="0"/>
              </a:rPr>
              <a:t>Boj proti hladu                </a:t>
            </a:r>
          </a:p>
          <a:p>
            <a:pPr algn="just"/>
            <a:r>
              <a:rPr lang="sk-SK" dirty="0">
                <a:latin typeface="Monotype Corsiva" pitchFamily="66" charset="0"/>
              </a:rPr>
              <a:t>Začal sa 16. ročník celoslovenskej  verejnej zbierky Boj proti hladu, ktorú organizovala </a:t>
            </a:r>
            <a:r>
              <a:rPr lang="sk-SK" dirty="0" err="1">
                <a:latin typeface="Monotype Corsiva" pitchFamily="66" charset="0"/>
              </a:rPr>
              <a:t>Vincentínska</a:t>
            </a:r>
            <a:r>
              <a:rPr lang="sk-SK" dirty="0">
                <a:latin typeface="Monotype Corsiva" pitchFamily="66" charset="0"/>
              </a:rPr>
              <a:t> rodina Slovenska. Zameraná bola na pomoc ľuďom žijúcim v krajinách s výskytom extrémnej chudoby. </a:t>
            </a:r>
          </a:p>
          <a:p>
            <a:pPr algn="just"/>
            <a:r>
              <a:rPr lang="sk-SK" spc="-80" dirty="0">
                <a:latin typeface="Monotype Corsiva" pitchFamily="66" charset="0"/>
              </a:rPr>
              <a:t>Do tejto zbierky sa zapojili aj veriaci  z našej farnosti, a to kúpou medovníkových srdiečok, </a:t>
            </a:r>
            <a:r>
              <a:rPr lang="sk-SK" dirty="0">
                <a:latin typeface="Monotype Corsiva" pitchFamily="66" charset="0"/>
              </a:rPr>
              <a:t>Rehoľné sestričky ďakujú všetkým, ktorí  sa do tejto akcie zapojili. V Bošanoch sa </a:t>
            </a:r>
            <a:endParaRPr lang="sk-SK" spc="-80" dirty="0">
              <a:latin typeface="Monotype Corsiva" pitchFamily="66" charset="0"/>
            </a:endParaRPr>
          </a:p>
        </p:txBody>
      </p:sp>
      <p:pic>
        <p:nvPicPr>
          <p:cNvPr id="22" name="Obrázek 21" descr="C:\Users\Admin\Downloads\Photo0056.jpg"/>
          <p:cNvPicPr/>
          <p:nvPr/>
        </p:nvPicPr>
        <p:blipFill>
          <a:blip r:embed="rId4" cstate="print"/>
          <a:srcRect/>
          <a:stretch>
            <a:fillRect/>
          </a:stretch>
        </p:blipFill>
        <p:spPr bwMode="auto">
          <a:xfrm>
            <a:off x="5000628" y="2500306"/>
            <a:ext cx="2857520" cy="1785950"/>
          </a:xfrm>
          <a:prstGeom prst="rect">
            <a:avLst/>
          </a:prstGeom>
          <a:noFill/>
          <a:ln w="9525">
            <a:noFill/>
            <a:miter lim="800000"/>
            <a:headEnd/>
            <a:tailEnd/>
          </a:ln>
        </p:spPr>
      </p:pic>
      <p:sp>
        <p:nvSpPr>
          <p:cNvPr id="23" name="TextovéPole 22"/>
          <p:cNvSpPr txBox="1"/>
          <p:nvPr/>
        </p:nvSpPr>
        <p:spPr>
          <a:xfrm>
            <a:off x="4786314" y="1500174"/>
            <a:ext cx="3286148" cy="923330"/>
          </a:xfrm>
          <a:prstGeom prst="rect">
            <a:avLst/>
          </a:prstGeom>
          <a:noFill/>
        </p:spPr>
        <p:txBody>
          <a:bodyPr wrap="square" rtlCol="0">
            <a:spAutoFit/>
          </a:bodyPr>
          <a:lstStyle/>
          <a:p>
            <a:r>
              <a:rPr lang="sk-SK" dirty="0">
                <a:latin typeface="Monotype Corsiva" pitchFamily="66" charset="0"/>
              </a:rPr>
              <a:t>vyzbieralo 967,95 €;, v Krnči 234,60 € a v </a:t>
            </a:r>
            <a:r>
              <a:rPr lang="sk-SK" dirty="0"/>
              <a:t> </a:t>
            </a:r>
            <a:r>
              <a:rPr lang="sk-SK" dirty="0">
                <a:latin typeface="Monotype Corsiva" pitchFamily="66" charset="0"/>
              </a:rPr>
              <a:t>Práznovciach 256,60 €.</a:t>
            </a:r>
          </a:p>
          <a:p>
            <a:r>
              <a:rPr lang="sk-SK" dirty="0">
                <a:latin typeface="Monotype Corsiva" pitchFamily="66" charset="0"/>
              </a:rPr>
              <a:t>  </a:t>
            </a: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28596" y="571480"/>
            <a:ext cx="8229600" cy="5400675"/>
          </a:xfrm>
          <a:prstGeom prst="rect">
            <a:avLst/>
          </a:prstGeom>
          <a:noFill/>
          <a:ln w="9525">
            <a:noFill/>
            <a:miter lim="800000"/>
            <a:headEnd/>
            <a:tailEnd/>
          </a:ln>
        </p:spPr>
      </p:pic>
      <p:sp>
        <p:nvSpPr>
          <p:cNvPr id="5" name="Obdélník 4"/>
          <p:cNvSpPr/>
          <p:nvPr/>
        </p:nvSpPr>
        <p:spPr>
          <a:xfrm>
            <a:off x="1000100" y="928670"/>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928670"/>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4929198"/>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4929198"/>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286380" y="4929198"/>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72198" y="4929198"/>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929454" y="4929198"/>
            <a:ext cx="785819" cy="500067"/>
          </a:xfrm>
          <a:prstGeom prst="rect">
            <a:avLst/>
          </a:prstGeom>
          <a:noFill/>
          <a:ln w="9525">
            <a:noFill/>
            <a:miter lim="800000"/>
            <a:headEnd/>
            <a:tailEnd/>
          </a:ln>
        </p:spPr>
      </p:pic>
      <p:sp>
        <p:nvSpPr>
          <p:cNvPr id="20" name="TextovéPole 19"/>
          <p:cNvSpPr txBox="1"/>
          <p:nvPr/>
        </p:nvSpPr>
        <p:spPr>
          <a:xfrm>
            <a:off x="1357290" y="1643050"/>
            <a:ext cx="2786082" cy="3046988"/>
          </a:xfrm>
          <a:prstGeom prst="rect">
            <a:avLst/>
          </a:prstGeom>
          <a:noFill/>
        </p:spPr>
        <p:txBody>
          <a:bodyPr wrap="square" rtlCol="0">
            <a:spAutoFit/>
          </a:bodyPr>
          <a:lstStyle/>
          <a:p>
            <a:pPr algn="ctr"/>
            <a:r>
              <a:rPr lang="sk-SK" sz="2800" b="1" i="1" dirty="0">
                <a:latin typeface="Monotype Corsiva" pitchFamily="66" charset="0"/>
              </a:rPr>
              <a:t>Rok rodiny</a:t>
            </a:r>
          </a:p>
          <a:p>
            <a:pPr algn="ctr"/>
            <a:endParaRPr lang="sk-SK" sz="2800" b="1" i="1" dirty="0">
              <a:latin typeface="Monotype Corsiva" pitchFamily="66" charset="0"/>
            </a:endParaRPr>
          </a:p>
          <a:p>
            <a:pPr algn="ctr"/>
            <a:r>
              <a:rPr lang="sk-SK" sz="2400" b="1" i="1" dirty="0">
                <a:latin typeface="Monotype Corsiva" pitchFamily="66" charset="0"/>
              </a:rPr>
              <a:t>„Rodinná  láska:       Povolanie a cesta</a:t>
            </a:r>
            <a:endParaRPr lang="sk-SK" sz="2400" dirty="0">
              <a:latin typeface="Monotype Corsiva" pitchFamily="66" charset="0"/>
            </a:endParaRPr>
          </a:p>
          <a:p>
            <a:pPr algn="ctr"/>
            <a:r>
              <a:rPr lang="sk-SK" sz="2400" b="1" i="1" dirty="0">
                <a:latin typeface="Monotype Corsiva" pitchFamily="66" charset="0"/>
              </a:rPr>
              <a:t>svätosti“.                                      </a:t>
            </a:r>
          </a:p>
          <a:p>
            <a:pPr algn="ctr"/>
            <a:endParaRPr lang="sk-SK" sz="3200" b="1" i="1" dirty="0">
              <a:latin typeface="Monotype Corsiva" pitchFamily="66" charset="0"/>
            </a:endParaRPr>
          </a:p>
          <a:p>
            <a:pPr algn="ctr"/>
            <a:r>
              <a:rPr lang="sk-SK" sz="3200" b="1" i="1" dirty="0">
                <a:latin typeface="Monotype Corsiva" pitchFamily="66" charset="0"/>
              </a:rPr>
              <a:t>            </a:t>
            </a:r>
            <a:r>
              <a:rPr lang="sk-SK" sz="2000" b="1" dirty="0">
                <a:latin typeface="Monotype Corsiva" pitchFamily="66" charset="0"/>
              </a:rPr>
              <a:t>Pápež František </a:t>
            </a:r>
          </a:p>
        </p:txBody>
      </p:sp>
      <p:pic>
        <p:nvPicPr>
          <p:cNvPr id="21" name="Obrázek 20" descr="Logo Svetového stretnutia rodín 2020"/>
          <p:cNvPicPr/>
          <p:nvPr/>
        </p:nvPicPr>
        <p:blipFill>
          <a:blip r:embed="rId4"/>
          <a:srcRect/>
          <a:stretch>
            <a:fillRect/>
          </a:stretch>
        </p:blipFill>
        <p:spPr bwMode="auto">
          <a:xfrm>
            <a:off x="5072066" y="2285992"/>
            <a:ext cx="2786082" cy="1676399"/>
          </a:xfrm>
          <a:prstGeom prst="rect">
            <a:avLst/>
          </a:prstGeom>
          <a:noFill/>
          <a:ln w="9525">
            <a:noFill/>
            <a:miter lim="800000"/>
            <a:headEnd/>
            <a:tailEnd/>
          </a:ln>
        </p:spPr>
      </p:pic>
    </p:spTree>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esktop\Fotky\307942055_943517396512522_7822173705330393446_n.jpg"/>
          <p:cNvPicPr/>
          <p:nvPr/>
        </p:nvPicPr>
        <p:blipFill>
          <a:blip r:embed="rId4"/>
          <a:srcRect/>
          <a:stretch>
            <a:fillRect/>
          </a:stretch>
        </p:blipFill>
        <p:spPr bwMode="auto">
          <a:xfrm rot="16200000">
            <a:off x="1071538" y="2071679"/>
            <a:ext cx="3286149" cy="2428892"/>
          </a:xfrm>
          <a:prstGeom prst="rect">
            <a:avLst/>
          </a:prstGeom>
          <a:noFill/>
          <a:ln w="9525">
            <a:noFill/>
            <a:miter lim="800000"/>
            <a:headEnd/>
            <a:tailEnd/>
          </a:ln>
        </p:spPr>
      </p:pic>
      <p:pic>
        <p:nvPicPr>
          <p:cNvPr id="21" name="Obrázek 20" descr="C:\Users\Admin\Desktop\Fotky\308805872_781016743004947_3139000883553302945_n.jpg"/>
          <p:cNvPicPr/>
          <p:nvPr/>
        </p:nvPicPr>
        <p:blipFill>
          <a:blip r:embed="rId5" cstate="print"/>
          <a:srcRect/>
          <a:stretch>
            <a:fillRect/>
          </a:stretch>
        </p:blipFill>
        <p:spPr bwMode="auto">
          <a:xfrm>
            <a:off x="5000628" y="1571612"/>
            <a:ext cx="2857520" cy="1785950"/>
          </a:xfrm>
          <a:prstGeom prst="rect">
            <a:avLst/>
          </a:prstGeom>
          <a:noFill/>
          <a:ln w="9525">
            <a:noFill/>
            <a:miter lim="800000"/>
            <a:headEnd/>
            <a:tailEnd/>
          </a:ln>
        </p:spPr>
      </p:pic>
      <p:pic>
        <p:nvPicPr>
          <p:cNvPr id="22" name="Obrázek 21" descr="C:\Users\Admin\Desktop\Fotky\307769666_1564056260731327_8767394323160169330_n.jpg"/>
          <p:cNvPicPr/>
          <p:nvPr/>
        </p:nvPicPr>
        <p:blipFill>
          <a:blip r:embed="rId6" cstate="print"/>
          <a:srcRect/>
          <a:stretch>
            <a:fillRect/>
          </a:stretch>
        </p:blipFill>
        <p:spPr bwMode="auto">
          <a:xfrm>
            <a:off x="5000628" y="3429000"/>
            <a:ext cx="2857520" cy="1656184"/>
          </a:xfrm>
          <a:prstGeom prst="rect">
            <a:avLst/>
          </a:prstGeom>
          <a:noFill/>
          <a:ln w="9525">
            <a:noFill/>
            <a:miter lim="800000"/>
            <a:headEnd/>
            <a:tailEnd/>
          </a:ln>
        </p:spPr>
      </p:pic>
    </p:spTree>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86148" cy="3518536"/>
          </a:xfrm>
          <a:prstGeom prst="rect">
            <a:avLst/>
          </a:prstGeom>
          <a:noFill/>
        </p:spPr>
        <p:txBody>
          <a:bodyPr wrap="square" rtlCol="0">
            <a:spAutoFit/>
          </a:bodyPr>
          <a:lstStyle/>
          <a:p>
            <a:pPr algn="ctr"/>
            <a:r>
              <a:rPr lang="sk-SK" sz="2800" b="1" dirty="0">
                <a:latin typeface="Monotype Corsiva" pitchFamily="66" charset="0"/>
              </a:rPr>
              <a:t>Spomienková svätá omša  </a:t>
            </a:r>
          </a:p>
          <a:p>
            <a:pPr algn="just"/>
            <a:endParaRPr lang="sk-SK" dirty="0">
              <a:latin typeface="Monotype Corsiva" pitchFamily="66" charset="0"/>
            </a:endParaRPr>
          </a:p>
          <a:p>
            <a:pPr algn="just"/>
            <a:r>
              <a:rPr lang="sk-SK" dirty="0">
                <a:latin typeface="Monotype Corsiva" pitchFamily="66" charset="0"/>
              </a:rPr>
              <a:t>Pri príležitosti 7. výročia odchodu do večnosti nitrianskeho diecézneho biskupa J. Em. Jána </a:t>
            </a:r>
            <a:r>
              <a:rPr lang="sk-SK" dirty="0" err="1">
                <a:latin typeface="Monotype Corsiva" pitchFamily="66" charset="0"/>
              </a:rPr>
              <a:t>Chryzostoma</a:t>
            </a:r>
            <a:r>
              <a:rPr lang="sk-SK" dirty="0">
                <a:latin typeface="Monotype Corsiva" pitchFamily="66" charset="0"/>
              </a:rPr>
              <a:t> kardinála Korca, sa v Bošanoch v nedeľu 23. októbra 2022 o 10:00 hodine konala  spomienková svätá omša. Svätú omšu  celebroval P. Dušan Bezák SJ. </a:t>
            </a:r>
          </a:p>
        </p:txBody>
      </p:sp>
      <p:pic>
        <p:nvPicPr>
          <p:cNvPr id="21" name="Picture 2" descr="24. októbra 2015 sa narodil pre Nebo otec Kardinál J. Ch. Korec"/>
          <p:cNvPicPr>
            <a:picLocks noChangeAspect="1" noChangeArrowheads="1"/>
          </p:cNvPicPr>
          <p:nvPr/>
        </p:nvPicPr>
        <p:blipFill>
          <a:blip r:embed="rId4"/>
          <a:srcRect/>
          <a:stretch>
            <a:fillRect/>
          </a:stretch>
        </p:blipFill>
        <p:spPr bwMode="auto">
          <a:xfrm>
            <a:off x="5214942" y="1571612"/>
            <a:ext cx="2446863" cy="3401139"/>
          </a:xfrm>
          <a:prstGeom prst="rect">
            <a:avLst/>
          </a:prstGeom>
          <a:noFill/>
        </p:spPr>
      </p:pic>
    </p:spTree>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ownloads\DSC_0781.JPG"/>
          <p:cNvPicPr/>
          <p:nvPr/>
        </p:nvPicPr>
        <p:blipFill>
          <a:blip r:embed="rId4" cstate="print"/>
          <a:srcRect/>
          <a:stretch>
            <a:fillRect/>
          </a:stretch>
        </p:blipFill>
        <p:spPr bwMode="auto">
          <a:xfrm>
            <a:off x="1285852" y="1571612"/>
            <a:ext cx="2786082" cy="1643074"/>
          </a:xfrm>
          <a:prstGeom prst="rect">
            <a:avLst/>
          </a:prstGeom>
          <a:noFill/>
          <a:ln w="9525">
            <a:noFill/>
            <a:miter lim="800000"/>
            <a:headEnd/>
            <a:tailEnd/>
          </a:ln>
        </p:spPr>
      </p:pic>
      <p:pic>
        <p:nvPicPr>
          <p:cNvPr id="21" name="Obrázek 20" descr="C:\Users\Admin\Downloads\DSC_0774.JPG"/>
          <p:cNvPicPr/>
          <p:nvPr/>
        </p:nvPicPr>
        <p:blipFill>
          <a:blip r:embed="rId5" cstate="print"/>
          <a:srcRect/>
          <a:stretch>
            <a:fillRect/>
          </a:stretch>
        </p:blipFill>
        <p:spPr bwMode="auto">
          <a:xfrm>
            <a:off x="1285852" y="3357562"/>
            <a:ext cx="2786082" cy="1643074"/>
          </a:xfrm>
          <a:prstGeom prst="rect">
            <a:avLst/>
          </a:prstGeom>
          <a:noFill/>
          <a:ln w="9525">
            <a:noFill/>
            <a:miter lim="800000"/>
            <a:headEnd/>
            <a:tailEnd/>
          </a:ln>
        </p:spPr>
      </p:pic>
      <p:pic>
        <p:nvPicPr>
          <p:cNvPr id="22" name="Obrázek 21" descr="C:\Users\Admin\Downloads\DSC_0791 (1).JPG"/>
          <p:cNvPicPr/>
          <p:nvPr/>
        </p:nvPicPr>
        <p:blipFill>
          <a:blip r:embed="rId6" cstate="print"/>
          <a:srcRect/>
          <a:stretch>
            <a:fillRect/>
          </a:stretch>
        </p:blipFill>
        <p:spPr bwMode="auto">
          <a:xfrm>
            <a:off x="5000628" y="1571612"/>
            <a:ext cx="2857520" cy="1643074"/>
          </a:xfrm>
          <a:prstGeom prst="rect">
            <a:avLst/>
          </a:prstGeom>
          <a:noFill/>
          <a:ln w="9525">
            <a:noFill/>
            <a:miter lim="800000"/>
            <a:headEnd/>
            <a:tailEnd/>
          </a:ln>
        </p:spPr>
      </p:pic>
      <p:pic>
        <p:nvPicPr>
          <p:cNvPr id="23" name="Obrázek 22" descr="C:\Users\Admin\Downloads\DSC_0788 (1).JPG"/>
          <p:cNvPicPr/>
          <p:nvPr/>
        </p:nvPicPr>
        <p:blipFill>
          <a:blip r:embed="rId7" cstate="print"/>
          <a:srcRect/>
          <a:stretch>
            <a:fillRect/>
          </a:stretch>
        </p:blipFill>
        <p:spPr bwMode="auto">
          <a:xfrm>
            <a:off x="5000628" y="3357562"/>
            <a:ext cx="2857520" cy="1714512"/>
          </a:xfrm>
          <a:prstGeom prst="rect">
            <a:avLst/>
          </a:prstGeom>
          <a:noFill/>
          <a:ln w="9525">
            <a:noFill/>
            <a:miter lim="800000"/>
            <a:headEnd/>
            <a:tailEnd/>
          </a:ln>
        </p:spPr>
      </p:pic>
    </p:spTree>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r>
              <a:rPr lang="sk-SK" dirty="0">
                <a:latin typeface="Monotype Corsiva" pitchFamily="66" charset="0"/>
              </a:rPr>
              <a:t>.</a:t>
            </a:r>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447098"/>
          </a:xfrm>
          <a:prstGeom prst="rect">
            <a:avLst/>
          </a:prstGeom>
          <a:noFill/>
        </p:spPr>
        <p:txBody>
          <a:bodyPr wrap="square" rtlCol="0">
            <a:spAutoFit/>
          </a:bodyPr>
          <a:lstStyle/>
          <a:p>
            <a:pPr algn="ctr"/>
            <a:r>
              <a:rPr lang="sk-SK" sz="2800" b="1" dirty="0">
                <a:latin typeface="Monotype Corsiva" pitchFamily="66" charset="0"/>
              </a:rPr>
              <a:t>Kázeň P. Dušana Bezáka SJ                         </a:t>
            </a:r>
          </a:p>
          <a:p>
            <a:pPr algn="just"/>
            <a:r>
              <a:rPr lang="sk-SK" dirty="0">
                <a:latin typeface="Monotype Corsiva" pitchFamily="66" charset="0"/>
              </a:rPr>
              <a:t>Milí bratia a sestry, vždy keď prechádzam diaľničným obchvatom okolo Nitry, zrak mi padne na dve kostolné veže, ktoré sa týčia nad mestom. Prvá patrí kostolu verbistov na nitrianskej Kalvárií a druhá kostolu, katedrále svätého </a:t>
            </a:r>
            <a:r>
              <a:rPr lang="sk-SK" dirty="0" err="1">
                <a:latin typeface="Monotype Corsiva" pitchFamily="66" charset="0"/>
              </a:rPr>
              <a:t>Emeráma</a:t>
            </a:r>
            <a:r>
              <a:rPr lang="sk-SK" dirty="0">
                <a:latin typeface="Monotype Corsiva" pitchFamily="66" charset="0"/>
              </a:rPr>
              <a:t> na nitrianskom hrade. V tom prvom je pochovaný biskup Ján </a:t>
            </a:r>
            <a:r>
              <a:rPr lang="sk-SK" dirty="0" err="1">
                <a:latin typeface="Monotype Corsiva" pitchFamily="66" charset="0"/>
              </a:rPr>
              <a:t>Bukovský</a:t>
            </a:r>
            <a:r>
              <a:rPr lang="sk-SK" dirty="0">
                <a:latin typeface="Monotype Corsiva" pitchFamily="66" charset="0"/>
              </a:rPr>
              <a:t>, </a:t>
            </a:r>
          </a:p>
        </p:txBody>
      </p:sp>
      <p:sp>
        <p:nvSpPr>
          <p:cNvPr id="21" name="TextovéPole 20"/>
          <p:cNvSpPr txBox="1"/>
          <p:nvPr/>
        </p:nvSpPr>
        <p:spPr>
          <a:xfrm>
            <a:off x="4786314" y="1571612"/>
            <a:ext cx="3286148" cy="3416320"/>
          </a:xfrm>
          <a:prstGeom prst="rect">
            <a:avLst/>
          </a:prstGeom>
          <a:noFill/>
        </p:spPr>
        <p:txBody>
          <a:bodyPr wrap="square" rtlCol="0">
            <a:spAutoFit/>
          </a:bodyPr>
          <a:lstStyle/>
          <a:p>
            <a:pPr algn="just"/>
            <a:r>
              <a:rPr lang="sk-SK" dirty="0">
                <a:latin typeface="Monotype Corsiva" pitchFamily="66" charset="0"/>
              </a:rPr>
              <a:t>verbista, ktorý dlhé roky prežil v Spojených štátoch, pôsobil vo vatikánskej diplomacii a bol nunciom v Rumunsku a Rusku; </a:t>
            </a:r>
            <a:r>
              <a:rPr lang="sk-SK" spc="-30" dirty="0">
                <a:latin typeface="Monotype Corsiva" pitchFamily="66" charset="0"/>
              </a:rPr>
              <a:t>v tom druhom je pochovaný kardinál Ján </a:t>
            </a:r>
            <a:r>
              <a:rPr lang="sk-SK" spc="-30" dirty="0" err="1">
                <a:latin typeface="Monotype Corsiva" pitchFamily="66" charset="0"/>
              </a:rPr>
              <a:t>Chryzostom</a:t>
            </a:r>
            <a:r>
              <a:rPr lang="sk-SK" spc="-30" dirty="0">
                <a:latin typeface="Monotype Corsiva" pitchFamily="66" charset="0"/>
              </a:rPr>
              <a:t> Korec, náš rodák, jezuita, tajný biskup </a:t>
            </a:r>
            <a:r>
              <a:rPr lang="sk-SK" dirty="0">
                <a:latin typeface="Monotype Corsiva" pitchFamily="66" charset="0"/>
              </a:rPr>
              <a:t>a </a:t>
            </a:r>
            <a:r>
              <a:rPr lang="sk-SK" dirty="0" err="1">
                <a:latin typeface="Monotype Corsiva" pitchFamily="66" charset="0"/>
              </a:rPr>
              <a:t>svätiteľ</a:t>
            </a:r>
            <a:r>
              <a:rPr lang="sk-SK" dirty="0">
                <a:latin typeface="Monotype Corsiva" pitchFamily="66" charset="0"/>
              </a:rPr>
              <a:t> 120 kňazov za socializmu, neskorší biskup nitrianskej diecézy a slovenský kardinál. Životy jedného aj druhého zásadným spôsobom ovplyvnila nastupujúca totalitná moc komunistického štátu. </a:t>
            </a:r>
            <a:endParaRPr lang="sk-SK" dirty="0"/>
          </a:p>
        </p:txBody>
      </p:sp>
    </p:spTree>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416320"/>
          </a:xfrm>
          <a:prstGeom prst="rect">
            <a:avLst/>
          </a:prstGeom>
          <a:noFill/>
        </p:spPr>
        <p:txBody>
          <a:bodyPr wrap="square" rtlCol="0">
            <a:spAutoFit/>
          </a:bodyPr>
          <a:lstStyle/>
          <a:p>
            <a:pPr algn="just"/>
            <a:r>
              <a:rPr lang="sk-SK" dirty="0">
                <a:latin typeface="Monotype Corsiva" pitchFamily="66" charset="0"/>
              </a:rPr>
              <a:t>Toho prvého štátna moc zbavila občianstva a znemožnila  mu návrat do svojej vlasti, toho druhého počas barbarskej noci </a:t>
            </a:r>
            <a:r>
              <a:rPr lang="sk-SK" spc="-60" dirty="0">
                <a:latin typeface="Monotype Corsiva" pitchFamily="66" charset="0"/>
              </a:rPr>
              <a:t>roku 1950 vyvliekla z jeho jezuitského domova,</a:t>
            </a:r>
            <a:r>
              <a:rPr lang="sk-SK" dirty="0">
                <a:latin typeface="Monotype Corsiva" pitchFamily="66" charset="0"/>
              </a:rPr>
              <a:t> internovala ho v zbernom tábore a neskôr, už ako tajného biskupa zatkla a poslala na osem rokov do najťažších väzníc vtedajšieho Československa. </a:t>
            </a:r>
            <a:r>
              <a:rPr lang="sk-SK" spc="-80" dirty="0">
                <a:latin typeface="Monotype Corsiva" pitchFamily="66" charset="0"/>
              </a:rPr>
              <a:t>Dnes, keď sú obaja pochovaní v chrámoch tohto </a:t>
            </a:r>
            <a:r>
              <a:rPr lang="sk-SK" dirty="0">
                <a:latin typeface="Monotype Corsiva" pitchFamily="66" charset="0"/>
              </a:rPr>
              <a:t>významného mesta slovenskej histórie, ich životy ukazujú na </a:t>
            </a:r>
            <a:endParaRPr lang="sk-SK" dirty="0"/>
          </a:p>
        </p:txBody>
      </p:sp>
      <p:sp>
        <p:nvSpPr>
          <p:cNvPr id="21" name="TextovéPole 20"/>
          <p:cNvSpPr txBox="1"/>
          <p:nvPr/>
        </p:nvSpPr>
        <p:spPr>
          <a:xfrm>
            <a:off x="4857752" y="1500174"/>
            <a:ext cx="3143272" cy="3416320"/>
          </a:xfrm>
          <a:prstGeom prst="rect">
            <a:avLst/>
          </a:prstGeom>
          <a:noFill/>
        </p:spPr>
        <p:txBody>
          <a:bodyPr wrap="square" rtlCol="0">
            <a:spAutoFit/>
          </a:bodyPr>
          <a:lstStyle/>
          <a:p>
            <a:pPr algn="just"/>
            <a:r>
              <a:rPr lang="sk-SK" dirty="0">
                <a:latin typeface="Monotype Corsiva" pitchFamily="66" charset="0"/>
              </a:rPr>
              <a:t>hodnoty, ktoré prežili, a osvedčili sa ako  silnejšie a pevnejšie</a:t>
            </a:r>
            <a:r>
              <a:rPr lang="sk-SK" dirty="0"/>
              <a:t>, </a:t>
            </a:r>
            <a:r>
              <a:rPr lang="sk-SK" dirty="0">
                <a:latin typeface="Monotype Corsiva" pitchFamily="66" charset="0"/>
              </a:rPr>
              <a:t>než akákoľvek sila totalitnej moci štátu, hoci táto trvala celé desaťročia a zdalo sa akoby  sa nemala ani nemohla nikdy skončiť. Ján Korec sa narodil 22. januára 1924 v Bošanoch. V septembri 1939 vstúpil v Ružomberku do rehole jezuitov, absolvoval stredoškolské štúdiá, po vojne filozofické štúdiá v Brne. Potom odišiel do Trnavy</a:t>
            </a:r>
            <a:r>
              <a:rPr lang="sk-SK" dirty="0"/>
              <a:t>, </a:t>
            </a:r>
            <a:r>
              <a:rPr lang="sk-SK" dirty="0">
                <a:latin typeface="Monotype Corsiva" pitchFamily="66" charset="0"/>
              </a:rPr>
              <a:t>kde</a:t>
            </a:r>
            <a:endParaRPr lang="sk-SK" dirty="0"/>
          </a:p>
        </p:txBody>
      </p:sp>
    </p:spTree>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86148" cy="3416320"/>
          </a:xfrm>
          <a:prstGeom prst="rect">
            <a:avLst/>
          </a:prstGeom>
          <a:noFill/>
        </p:spPr>
        <p:txBody>
          <a:bodyPr wrap="square" rtlCol="0">
            <a:spAutoFit/>
          </a:bodyPr>
          <a:lstStyle/>
          <a:p>
            <a:pPr algn="just"/>
            <a:r>
              <a:rPr lang="sk-SK" dirty="0">
                <a:latin typeface="Monotype Corsiva" pitchFamily="66" charset="0"/>
              </a:rPr>
              <a:t>pomáhal v redakcii Posla a ako budúci  kňaz študoval štvorročnú  teológiu. Pri  likvidácii reholí a kláštorov bol  14. apríla  1950  zadržaný, presunutý do táborov v Jasove a Podolínci a neskôr donútený odísť do civilného života. V tom istom roku, 1. októbra 1950, bol tajne vysvätený v Rožňave za kňaza a po uväznení a internovaní takmer všetkých oficiálnych biskupov, bol ako 27-ročný 24. augusta 1951 tajne vysvätený za biskupa. </a:t>
            </a:r>
            <a:endParaRPr lang="sk-SK" dirty="0"/>
          </a:p>
        </p:txBody>
      </p:sp>
      <p:sp>
        <p:nvSpPr>
          <p:cNvPr id="21" name="TextovéPole 20"/>
          <p:cNvSpPr txBox="1"/>
          <p:nvPr/>
        </p:nvSpPr>
        <p:spPr>
          <a:xfrm>
            <a:off x="4857752" y="1571612"/>
            <a:ext cx="3143272" cy="3416320"/>
          </a:xfrm>
          <a:prstGeom prst="rect">
            <a:avLst/>
          </a:prstGeom>
          <a:noFill/>
        </p:spPr>
        <p:txBody>
          <a:bodyPr wrap="square" rtlCol="0">
            <a:spAutoFit/>
          </a:bodyPr>
          <a:lstStyle/>
          <a:p>
            <a:pPr algn="just"/>
            <a:r>
              <a:rPr lang="sk-SK" dirty="0">
                <a:latin typeface="Monotype Corsiva" pitchFamily="66" charset="0"/>
              </a:rPr>
              <a:t>Biskupskú službu nemohol vykonávať verejne, po celý tento čas pracoval ako robotník, bol však naďalej veľmi aktívny. Preto bol v roku 1960 zaistený a 21. mája odsúdený ako vlastizradca – pre náboženskú činnosť na 12 rokov väzenia, </a:t>
            </a:r>
            <a:r>
              <a:rPr lang="sk-SK" spc="-50" dirty="0">
                <a:latin typeface="Monotype Corsiva" pitchFamily="66" charset="0"/>
              </a:rPr>
              <a:t>z ktorých 8 si odsedel spolu s mnohými ďalšími kňazmi v najťažších väzniciach na </a:t>
            </a:r>
            <a:r>
              <a:rPr lang="sk-SK" spc="-50" dirty="0" err="1">
                <a:latin typeface="Monotype Corsiva" pitchFamily="66" charset="0"/>
              </a:rPr>
              <a:t>Pankráci</a:t>
            </a:r>
            <a:r>
              <a:rPr lang="sk-SK" spc="-50" dirty="0">
                <a:latin typeface="Monotype Corsiva" pitchFamily="66" charset="0"/>
              </a:rPr>
              <a:t>, </a:t>
            </a:r>
            <a:r>
              <a:rPr lang="sk-SK" spc="-50" dirty="0" err="1">
                <a:latin typeface="Monotype Corsiva" pitchFamily="66" charset="0"/>
              </a:rPr>
              <a:t>Ruzyni</a:t>
            </a:r>
            <a:r>
              <a:rPr lang="sk-SK" spc="-50" dirty="0">
                <a:latin typeface="Monotype Corsiva" pitchFamily="66" charset="0"/>
              </a:rPr>
              <a:t> a Valdiciach. </a:t>
            </a:r>
            <a:r>
              <a:rPr lang="sk-SK" dirty="0">
                <a:latin typeface="Monotype Corsiva" pitchFamily="66" charset="0"/>
              </a:rPr>
              <a:t>Z väzenia sa vrátil      24. februára 1968</a:t>
            </a:r>
            <a:endParaRPr lang="sk-SK" dirty="0"/>
          </a:p>
        </p:txBody>
      </p:sp>
    </p:spTree>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14710" cy="3693319"/>
          </a:xfrm>
          <a:prstGeom prst="rect">
            <a:avLst/>
          </a:prstGeom>
          <a:noFill/>
        </p:spPr>
        <p:txBody>
          <a:bodyPr wrap="square" rtlCol="0">
            <a:spAutoFit/>
          </a:bodyPr>
          <a:lstStyle/>
          <a:p>
            <a:pPr algn="just"/>
            <a:r>
              <a:rPr lang="sk-SK" dirty="0">
                <a:latin typeface="Monotype Corsiva" pitchFamily="66" charset="0"/>
              </a:rPr>
              <a:t>s diagnostikovanou tuberkulózou, ale hneď sa aktívne zapojil do  obnovy náboženského  života. V roku 1969 sa mu podarilo vycestovať do Ríma a tu, na osobitnej audiencii, mu dnes už svätý pápež, Pavol VI., odovzdal svoje vlastné biskupské insígnie. Po návrate začiatkom 70 rokov mu štát znovu odoberá súhlas ku kňazskej činnosti, a preto pokračuje v práci ako robotník v chemickom</a:t>
            </a:r>
            <a:r>
              <a:rPr lang="sk-SK" spc="-40" dirty="0">
                <a:latin typeface="Monotype Corsiva" pitchFamily="66" charset="0"/>
              </a:rPr>
              <a:t> sklade, neskôr opravár výťahov v bratislavskej Petržalke. </a:t>
            </a:r>
            <a:r>
              <a:rPr lang="sk-SK" dirty="0">
                <a:latin typeface="Monotype Corsiva" pitchFamily="66" charset="0"/>
              </a:rPr>
              <a:t>Vedie však </a:t>
            </a:r>
            <a:r>
              <a:rPr lang="sk-SK" spc="-30" dirty="0">
                <a:latin typeface="Monotype Corsiva" pitchFamily="66" charset="0"/>
              </a:rPr>
              <a:t>bohatú </a:t>
            </a:r>
            <a:endParaRPr lang="sk-SK" dirty="0"/>
          </a:p>
        </p:txBody>
      </p:sp>
      <p:sp>
        <p:nvSpPr>
          <p:cNvPr id="21" name="TextovéPole 20"/>
          <p:cNvSpPr txBox="1"/>
          <p:nvPr/>
        </p:nvSpPr>
        <p:spPr>
          <a:xfrm>
            <a:off x="4786314" y="1571612"/>
            <a:ext cx="3214710" cy="3416320"/>
          </a:xfrm>
          <a:prstGeom prst="rect">
            <a:avLst/>
          </a:prstGeom>
          <a:noFill/>
        </p:spPr>
        <p:txBody>
          <a:bodyPr wrap="square" rtlCol="0">
            <a:spAutoFit/>
          </a:bodyPr>
          <a:lstStyle/>
          <a:p>
            <a:pPr algn="just"/>
            <a:r>
              <a:rPr lang="sk-SK" spc="-30" dirty="0">
                <a:latin typeface="Monotype Corsiva" pitchFamily="66" charset="0"/>
              </a:rPr>
              <a:t> literárnu, duchovnú a pastoračnú činnosť, napíše takmer </a:t>
            </a:r>
            <a:r>
              <a:rPr lang="sk-SK" dirty="0">
                <a:latin typeface="Monotype Corsiva" pitchFamily="66" charset="0"/>
              </a:rPr>
              <a:t>80 rozsiahlejších alebo menších  literárnych diel, mnohé z nich publikovali slovenskí jezuiti, ktorí žili v tom čase v exile v Kanade, a pripraví  a vysvätí tajne 120 kňazov. Takto si na neho z týchto časov spomína jezuita, dnes profesor Ladislav </a:t>
            </a:r>
            <a:r>
              <a:rPr lang="sk-SK" dirty="0" err="1">
                <a:latin typeface="Monotype Corsiva" pitchFamily="66" charset="0"/>
              </a:rPr>
              <a:t>Csontos</a:t>
            </a:r>
            <a:r>
              <a:rPr lang="sk-SK" dirty="0">
                <a:latin typeface="Monotype Corsiva" pitchFamily="66" charset="0"/>
              </a:rPr>
              <a:t>, ktorý v súčasnosti pôsobí v Bratislave: </a:t>
            </a:r>
            <a:r>
              <a:rPr lang="sk-SK" i="1" dirty="0">
                <a:latin typeface="Monotype Corsiva" pitchFamily="66" charset="0"/>
              </a:rPr>
              <a:t>„Keď som vstúpil do Spoločnosti Ježišovej, dostal som</a:t>
            </a:r>
            <a:endParaRPr lang="sk-SK" dirty="0"/>
          </a:p>
        </p:txBody>
      </p:sp>
    </p:spTree>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14710" cy="3693319"/>
          </a:xfrm>
          <a:prstGeom prst="rect">
            <a:avLst/>
          </a:prstGeom>
          <a:noFill/>
        </p:spPr>
        <p:txBody>
          <a:bodyPr wrap="square" rtlCol="0">
            <a:spAutoFit/>
          </a:bodyPr>
          <a:lstStyle/>
          <a:p>
            <a:pPr algn="just"/>
            <a:r>
              <a:rPr lang="sk-SK" i="1" dirty="0">
                <a:latin typeface="Monotype Corsiva" pitchFamily="66" charset="0"/>
              </a:rPr>
              <a:t>na  naštudovanie veľký zoznam študijnej literatúry, boli to tisíce strán textov.... Popri zamestnaní by som mal toto všetko preštudovať? Nebol som si istý, či na to mám. Spomínam si na jedno stretnutie s otcom biskupom Korcom, pri ktorom som vyslovil túto svoju obavu. On mi povedal, že sa dá využiť aj päť minút, napríklad pomodliť sa desiatok ruženca, alebo sa naučiť pár slovíčok z latinčiny alebo z nemčiny. Desať minút je už možné využiť na</a:t>
            </a:r>
            <a:endParaRPr lang="sk-SK" dirty="0"/>
          </a:p>
        </p:txBody>
      </p:sp>
      <p:sp>
        <p:nvSpPr>
          <p:cNvPr id="21" name="TextovéPole 20"/>
          <p:cNvSpPr txBox="1"/>
          <p:nvPr/>
        </p:nvSpPr>
        <p:spPr>
          <a:xfrm>
            <a:off x="4786314" y="1500174"/>
            <a:ext cx="3214710" cy="3764757"/>
          </a:xfrm>
          <a:prstGeom prst="rect">
            <a:avLst/>
          </a:prstGeom>
          <a:noFill/>
        </p:spPr>
        <p:txBody>
          <a:bodyPr wrap="square" rtlCol="0">
            <a:spAutoFit/>
          </a:bodyPr>
          <a:lstStyle/>
          <a:p>
            <a:pPr algn="just"/>
            <a:r>
              <a:rPr lang="sk-SK" i="1" dirty="0">
                <a:latin typeface="Monotype Corsiva" pitchFamily="66" charset="0"/>
              </a:rPr>
              <a:t>prečítanie si celého úryvku zo Svätého písma, alebo z Nasledovania Krista, alebo z jezuitských </a:t>
            </a:r>
            <a:r>
              <a:rPr lang="sk-SK" dirty="0">
                <a:latin typeface="Monotype Corsiva" pitchFamily="66" charset="0"/>
              </a:rPr>
              <a:t>konštitúcií. </a:t>
            </a:r>
            <a:r>
              <a:rPr lang="sk-SK" i="1" dirty="0">
                <a:latin typeface="Monotype Corsiva" pitchFamily="66" charset="0"/>
              </a:rPr>
              <a:t>Veď aj veľké mozaiky bývajú poskladané z drobných kamienkov. Treba využiť každú chvíľku času, lebo čas sa dá ľahko aj premárniť.  Videl som, že stále má rozčítanú nejakú knihu, niekedy aj viac, na nich mal záložku a ceruzkou poznačené, čo si chce vypísať. Poznal som ho ako človeka sčítaného, napriek tomu, že 8 hodín trávil </a:t>
            </a:r>
            <a:endParaRPr lang="sk-SK" dirty="0">
              <a:latin typeface="Monotype Corsiva" pitchFamily="66" charset="0"/>
            </a:endParaRPr>
          </a:p>
        </p:txBody>
      </p:sp>
    </p:spTree>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14710" cy="3970318"/>
          </a:xfrm>
          <a:prstGeom prst="rect">
            <a:avLst/>
          </a:prstGeom>
          <a:noFill/>
        </p:spPr>
        <p:txBody>
          <a:bodyPr wrap="square" rtlCol="0">
            <a:spAutoFit/>
          </a:bodyPr>
          <a:lstStyle/>
          <a:p>
            <a:pPr algn="just"/>
            <a:r>
              <a:rPr lang="sk-SK" i="1" dirty="0">
                <a:latin typeface="Monotype Corsiva" pitchFamily="66" charset="0"/>
              </a:rPr>
              <a:t>v zamestnaní. Vďaka Bohu, že ma naučil dobre využívať čas, milovať knihy. Kardinál Ján </a:t>
            </a:r>
            <a:r>
              <a:rPr lang="sk-SK" i="1" dirty="0" err="1">
                <a:latin typeface="Monotype Corsiva" pitchFamily="66" charset="0"/>
              </a:rPr>
              <a:t>Chryzostom</a:t>
            </a:r>
            <a:r>
              <a:rPr lang="sk-SK" i="1" dirty="0">
                <a:latin typeface="Monotype Corsiva" pitchFamily="66" charset="0"/>
              </a:rPr>
              <a:t> Korec bol ako studňa, z  ktorej  </a:t>
            </a:r>
            <a:r>
              <a:rPr lang="sk-SK" dirty="0">
                <a:latin typeface="Monotype Corsiva" pitchFamily="66" charset="0"/>
              </a:rPr>
              <a:t>mnohí prichádzali  piť, ale aj on sám sa staral   </a:t>
            </a:r>
            <a:r>
              <a:rPr lang="sk-SK" i="1" dirty="0">
                <a:latin typeface="Monotype Corsiva" pitchFamily="66" charset="0"/>
              </a:rPr>
              <a:t>štúdiom a čítaním o túto studňu, aby nikdy nevyschla. Stále ju dopĺňal z prečítaného, preto mal vždy čo povedať. Nemôže dávať taký prameň, do ktorého nepriteká voda“. </a:t>
            </a:r>
            <a:r>
              <a:rPr lang="sk-SK" dirty="0">
                <a:latin typeface="Monotype Corsiva" pitchFamily="66" charset="0"/>
              </a:rPr>
              <a:t>Po zmene režimu bol Ján Korec         6. februára 1990 menovaný za nitrianskeho diecézneho biskupa</a:t>
            </a:r>
          </a:p>
          <a:p>
            <a:pPr algn="just"/>
            <a:endParaRPr lang="sk-SK" dirty="0">
              <a:latin typeface="Monotype Corsiva" pitchFamily="66" charset="0"/>
            </a:endParaRPr>
          </a:p>
        </p:txBody>
      </p:sp>
      <p:sp>
        <p:nvSpPr>
          <p:cNvPr id="21" name="TextovéPole 20"/>
          <p:cNvSpPr txBox="1"/>
          <p:nvPr/>
        </p:nvSpPr>
        <p:spPr>
          <a:xfrm>
            <a:off x="4786314" y="1500174"/>
            <a:ext cx="3286148" cy="3970318"/>
          </a:xfrm>
          <a:prstGeom prst="rect">
            <a:avLst/>
          </a:prstGeom>
          <a:noFill/>
        </p:spPr>
        <p:txBody>
          <a:bodyPr wrap="square" rtlCol="0">
            <a:spAutoFit/>
          </a:bodyPr>
          <a:lstStyle/>
          <a:p>
            <a:pPr algn="just"/>
            <a:r>
              <a:rPr lang="sk-SK" dirty="0">
                <a:latin typeface="Monotype Corsiva" pitchFamily="66" charset="0"/>
              </a:rPr>
              <a:t>a dňa 28. júna 1991 bol ustanovený za kardinála. Nitriansku diecézu spravoval  až do 16. júla 2005.  Ako emeritný biskup býval až do svojho  úmrtia, 24. októbra 2015, v Nitre. Keď prechádzam týmto diaľničným obchvatom okolo Nitry, takmer vždy sa pomodlím za duše oboch zosnulých biskupov, Jána a Jána, ktorí okrem krátkych stretnutí boli počas celého života oddelení a dnes, po naplnení svojej životnej misie, odpočívajú obaja v tomto meste. Moja cesta pokračuje </a:t>
            </a:r>
          </a:p>
          <a:p>
            <a:pPr algn="just"/>
            <a:endParaRPr lang="sk-SK" dirty="0"/>
          </a:p>
        </p:txBody>
      </p:sp>
    </p:spTree>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3"/>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4"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4"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4"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4"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4"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4"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4"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4"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4"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4"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4"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4"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14710" cy="3693319"/>
          </a:xfrm>
          <a:prstGeom prst="rect">
            <a:avLst/>
          </a:prstGeom>
          <a:noFill/>
        </p:spPr>
        <p:txBody>
          <a:bodyPr wrap="square" rtlCol="0">
            <a:spAutoFit/>
          </a:bodyPr>
          <a:lstStyle/>
          <a:p>
            <a:pPr algn="just"/>
            <a:r>
              <a:rPr lang="sk-SK" dirty="0">
                <a:latin typeface="Monotype Corsiva" pitchFamily="66" charset="0"/>
              </a:rPr>
              <a:t>ďalej cez Banskú Bystricu, a Donovaly do Ružomberka, kde teraz  pôsobím.. Aj toto miesto má, ako som už spomenul, spojenie s kardinálom Korcom. Práve tu, v ružomberskom dome, sa začala v roku 1922, pred 100 rokmi, história samostatnej slovenskej provincie jezuitov a práve tu v roku 1939 Ján Korec ako 15-ročný mladík vstúpil  do rehole jezuitov. Po absolvovaní rehoľného noviciátu pokračoval v gymnaziálnych štúdiách, </a:t>
            </a:r>
            <a:endParaRPr lang="sk-SK" dirty="0"/>
          </a:p>
        </p:txBody>
      </p:sp>
      <p:sp>
        <p:nvSpPr>
          <p:cNvPr id="21" name="TextovéPole 20"/>
          <p:cNvSpPr txBox="1"/>
          <p:nvPr/>
        </p:nvSpPr>
        <p:spPr>
          <a:xfrm>
            <a:off x="4857752" y="1500174"/>
            <a:ext cx="3143272" cy="3693319"/>
          </a:xfrm>
          <a:prstGeom prst="rect">
            <a:avLst/>
          </a:prstGeom>
          <a:noFill/>
        </p:spPr>
        <p:txBody>
          <a:bodyPr wrap="square" rtlCol="0">
            <a:spAutoFit/>
          </a:bodyPr>
          <a:lstStyle/>
          <a:p>
            <a:pPr algn="just"/>
            <a:r>
              <a:rPr lang="sk-SK" dirty="0">
                <a:latin typeface="Monotype Corsiva" pitchFamily="66" charset="0"/>
              </a:rPr>
              <a:t>v Ružomberku a diaľkovo v Kláštore pod Znievom. A práve tu v roku 1943 prvýkrát  stretáva iného jezuitu, do ktorého života osudne zasiahla ďalšia totalitná moc, tentoraz fašistická. Volal sa Tomáš </a:t>
            </a:r>
            <a:r>
              <a:rPr lang="sk-SK" dirty="0" err="1">
                <a:latin typeface="Monotype Corsiva" pitchFamily="66" charset="0"/>
              </a:rPr>
              <a:t>Munk</a:t>
            </a:r>
            <a:r>
              <a:rPr lang="sk-SK" dirty="0">
                <a:latin typeface="Monotype Corsiva" pitchFamily="66" charset="0"/>
              </a:rPr>
              <a:t> a bol židovského pôvodu. Narodil sa v tom istom roku ako kardinál Korec, v roku 1924. Rodina vstúpila do Cirkvi v roku 1939 a žila intenzívnym a hlbokým kresťanským životom. Napriek  tomu boli v decembri roku 1944 </a:t>
            </a:r>
            <a:endParaRPr lang="sk-SK" dirty="0"/>
          </a:p>
        </p:txBody>
      </p:sp>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sk-SK" sz="2800" dirty="0"/>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just"/>
            <a:r>
              <a:rPr lang="sk-SK" dirty="0">
                <a:latin typeface="Monotype Corsiva" pitchFamily="66" charset="0"/>
              </a:rPr>
              <a:t>Opatrenia  začali  platiť od stredy 12.1.2022. Sobášne obrady a obrady krstu mohli  byť v režime OTP bez kapacitných obmedzení. </a:t>
            </a:r>
            <a:r>
              <a:rPr lang="sk-SK" spc="-40" dirty="0">
                <a:latin typeface="Monotype Corsiva" pitchFamily="66" charset="0"/>
              </a:rPr>
              <a:t>Obmedzenia v kapacite sa nevzťahovali </a:t>
            </a:r>
            <a:r>
              <a:rPr lang="sk-SK" dirty="0">
                <a:latin typeface="Monotype Corsiva" pitchFamily="66" charset="0"/>
              </a:rPr>
              <a:t>ani na pohrebné obrady, ktoré sa mohli  konať v režime základ.</a:t>
            </a:r>
            <a:r>
              <a:rPr lang="sk-SK" dirty="0"/>
              <a:t> </a:t>
            </a:r>
            <a:r>
              <a:rPr lang="sk-SK" dirty="0">
                <a:latin typeface="Monotype Corsiva" pitchFamily="66" charset="0"/>
              </a:rPr>
              <a:t>V platnosti bol stále dišpenz od povinnej účasti na bohoslužbách v nedeľu a na prikázané sviatky. Opatrenia v našom chráme boli dodržané.</a:t>
            </a: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428736"/>
            <a:ext cx="3143272" cy="4001095"/>
          </a:xfrm>
          <a:prstGeom prst="rect">
            <a:avLst/>
          </a:prstGeom>
          <a:noFill/>
        </p:spPr>
        <p:txBody>
          <a:bodyPr wrap="square" rtlCol="0">
            <a:spAutoFit/>
          </a:bodyPr>
          <a:lstStyle/>
          <a:p>
            <a:pPr algn="ctr"/>
            <a:r>
              <a:rPr lang="sk-SK" sz="2800" b="1" dirty="0" err="1">
                <a:latin typeface="Monotype Corsiva" pitchFamily="66" charset="0"/>
              </a:rPr>
              <a:t>Pandemická</a:t>
            </a:r>
            <a:r>
              <a:rPr lang="sk-SK" sz="2800" b="1" dirty="0">
                <a:latin typeface="Monotype Corsiva" pitchFamily="66" charset="0"/>
              </a:rPr>
              <a:t>  vlna </a:t>
            </a:r>
            <a:r>
              <a:rPr lang="sk-SK" sz="2800" b="1" dirty="0" err="1">
                <a:latin typeface="Monotype Corsiva" pitchFamily="66" charset="0"/>
              </a:rPr>
              <a:t>omikron</a:t>
            </a:r>
            <a:r>
              <a:rPr lang="sk-SK" sz="2800" b="1" dirty="0">
                <a:latin typeface="Monotype Corsiva" pitchFamily="66" charset="0"/>
              </a:rPr>
              <a:t> </a:t>
            </a:r>
          </a:p>
          <a:p>
            <a:pPr algn="just"/>
            <a:r>
              <a:rPr lang="sk-SK" i="1" dirty="0">
                <a:latin typeface="Monotype Corsiva" pitchFamily="66" charset="0"/>
              </a:rPr>
              <a:t>V roku </a:t>
            </a:r>
            <a:r>
              <a:rPr lang="sk-SK" dirty="0">
                <a:latin typeface="Monotype Corsiva" pitchFamily="66" charset="0"/>
              </a:rPr>
              <a:t> 2022  </a:t>
            </a:r>
            <a:r>
              <a:rPr lang="sk-SK" i="1" dirty="0">
                <a:latin typeface="Monotype Corsiva" pitchFamily="66" charset="0"/>
              </a:rPr>
              <a:t>sme sa pripravovali na  </a:t>
            </a:r>
            <a:r>
              <a:rPr lang="sk-SK" dirty="0">
                <a:latin typeface="Monotype Corsiva" pitchFamily="66" charset="0"/>
              </a:rPr>
              <a:t>novú </a:t>
            </a:r>
            <a:r>
              <a:rPr lang="sk-SK" dirty="0" err="1">
                <a:latin typeface="Monotype Corsiva" pitchFamily="66" charset="0"/>
              </a:rPr>
              <a:t>pandemickú</a:t>
            </a:r>
            <a:r>
              <a:rPr lang="sk-SK" dirty="0">
                <a:latin typeface="Monotype Corsiva" pitchFamily="66" charset="0"/>
              </a:rPr>
              <a:t> vlnu  </a:t>
            </a:r>
            <a:r>
              <a:rPr lang="sk-SK" dirty="0" err="1">
                <a:latin typeface="Monotype Corsiva" pitchFamily="66" charset="0"/>
              </a:rPr>
              <a:t>omikron</a:t>
            </a:r>
            <a:r>
              <a:rPr lang="sk-SK" dirty="0">
                <a:latin typeface="Monotype Corsiva" pitchFamily="66" charset="0"/>
              </a:rPr>
              <a:t>.</a:t>
            </a:r>
            <a:r>
              <a:rPr lang="sk-SK" i="1" dirty="0">
                <a:latin typeface="Monotype Corsiva" pitchFamily="66" charset="0"/>
              </a:rPr>
              <a:t> </a:t>
            </a:r>
            <a:r>
              <a:rPr lang="sk-SK" dirty="0">
                <a:latin typeface="Monotype Corsiva" pitchFamily="66" charset="0"/>
              </a:rPr>
              <a:t>Bohoslužby sa konali </a:t>
            </a:r>
            <a:r>
              <a:rPr lang="sk-SK" i="1" dirty="0">
                <a:latin typeface="Monotype Corsiva" pitchFamily="66" charset="0"/>
              </a:rPr>
              <a:t> </a:t>
            </a:r>
            <a:r>
              <a:rPr lang="sk-SK" dirty="0">
                <a:latin typeface="Monotype Corsiva" pitchFamily="66" charset="0"/>
              </a:rPr>
              <a:t>v režime OP </a:t>
            </a:r>
            <a:r>
              <a:rPr lang="sk-SK" spc="-60" dirty="0">
                <a:latin typeface="Monotype Corsiva" pitchFamily="66" charset="0"/>
              </a:rPr>
              <a:t>(očkovaní a tí,</a:t>
            </a:r>
            <a:r>
              <a:rPr lang="sk-SK" i="1" spc="-60" dirty="0">
                <a:latin typeface="Monotype Corsiva" pitchFamily="66" charset="0"/>
              </a:rPr>
              <a:t> </a:t>
            </a:r>
            <a:r>
              <a:rPr lang="sk-SK" spc="-60" dirty="0">
                <a:latin typeface="Monotype Corsiva" pitchFamily="66" charset="0"/>
              </a:rPr>
              <a:t>ktorí </a:t>
            </a:r>
            <a:r>
              <a:rPr lang="sk-SK" spc="-60" dirty="0" err="1">
                <a:latin typeface="Monotype Corsiva" pitchFamily="66" charset="0"/>
              </a:rPr>
              <a:t>covid</a:t>
            </a:r>
            <a:r>
              <a:rPr lang="sk-SK" spc="-60" dirty="0">
                <a:latin typeface="Monotype Corsiva" pitchFamily="66" charset="0"/>
              </a:rPr>
              <a:t>  prekonali).</a:t>
            </a:r>
            <a:r>
              <a:rPr lang="sk-SK" i="1" spc="-60" dirty="0">
                <a:latin typeface="Monotype Corsiva" pitchFamily="66" charset="0"/>
              </a:rPr>
              <a:t> </a:t>
            </a:r>
            <a:r>
              <a:rPr lang="sk-SK" dirty="0">
                <a:latin typeface="Monotype Corsiva" pitchFamily="66" charset="0"/>
              </a:rPr>
              <a:t>Po novom sa  rozdeľovali podľa rizikovosti.</a:t>
            </a:r>
            <a:r>
              <a:rPr lang="sk-SK" dirty="0"/>
              <a:t> </a:t>
            </a:r>
            <a:r>
              <a:rPr lang="sk-SK" dirty="0">
                <a:latin typeface="Monotype Corsiva" pitchFamily="66" charset="0"/>
              </a:rPr>
              <a:t>Omše bez spevu boli zaradené do kategórie podujatí </a:t>
            </a:r>
            <a:br>
              <a:rPr lang="sk-SK" dirty="0">
                <a:latin typeface="Monotype Corsiva" pitchFamily="66" charset="0"/>
              </a:rPr>
            </a:br>
            <a:r>
              <a:rPr lang="sk-SK" dirty="0">
                <a:latin typeface="Monotype Corsiva" pitchFamily="66" charset="0"/>
              </a:rPr>
              <a:t>s nízkym rizikom - 50 percent., Bohoslužby, na ktorých sa spievalo, sa chrámy mohli naplniť na 25%. </a:t>
            </a:r>
          </a:p>
          <a:p>
            <a:pPr algn="ctr"/>
            <a:endParaRPr lang="sk-SK" dirty="0"/>
          </a:p>
        </p:txBody>
      </p:sp>
    </p:spTree>
  </p:cSld>
  <p:clrMapOvr>
    <a:masterClrMapping/>
  </p:clrMapOvr>
  <p:transition spd="slow">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5000636"/>
            <a:ext cx="785819" cy="500066"/>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86148" cy="3693319"/>
          </a:xfrm>
          <a:prstGeom prst="rect">
            <a:avLst/>
          </a:prstGeom>
          <a:noFill/>
        </p:spPr>
        <p:txBody>
          <a:bodyPr wrap="square" rtlCol="0">
            <a:spAutoFit/>
          </a:bodyPr>
          <a:lstStyle/>
          <a:p>
            <a:pPr algn="just"/>
            <a:r>
              <a:rPr lang="sk-SK" dirty="0">
                <a:latin typeface="Monotype Corsiva" pitchFamily="66" charset="0"/>
              </a:rPr>
              <a:t>zatknutá celá  rodina, a poslaná  do táborov v Nemecku, mama Gizela  aj s  mladším synom Jurkom do tábora </a:t>
            </a:r>
            <a:r>
              <a:rPr lang="sk-SK" dirty="0" err="1">
                <a:latin typeface="Monotype Corsiva" pitchFamily="66" charset="0"/>
              </a:rPr>
              <a:t>Bergen</a:t>
            </a:r>
            <a:r>
              <a:rPr lang="sk-SK" dirty="0">
                <a:latin typeface="Monotype Corsiva" pitchFamily="66" charset="0"/>
              </a:rPr>
              <a:t> </a:t>
            </a:r>
            <a:r>
              <a:rPr lang="sk-SK" dirty="0" err="1">
                <a:latin typeface="Monotype Corsiva" pitchFamily="66" charset="0"/>
              </a:rPr>
              <a:t>Belsen</a:t>
            </a:r>
            <a:r>
              <a:rPr lang="sk-SK" dirty="0">
                <a:latin typeface="Monotype Corsiva" pitchFamily="66" charset="0"/>
              </a:rPr>
              <a:t> a náš jezuitský novic Tomáš aj s otcom Františkom do tábora </a:t>
            </a:r>
            <a:r>
              <a:rPr lang="sk-SK" dirty="0" err="1">
                <a:latin typeface="Monotype Corsiva" pitchFamily="66" charset="0"/>
              </a:rPr>
              <a:t>Sachsenhausen</a:t>
            </a:r>
            <a:r>
              <a:rPr lang="sk-SK" dirty="0"/>
              <a:t>. </a:t>
            </a:r>
            <a:r>
              <a:rPr lang="sk-SK" dirty="0">
                <a:latin typeface="Monotype Corsiva" pitchFamily="66" charset="0"/>
              </a:rPr>
              <a:t>Koniec života mamy Gizely a Jurka nie je známy, ale o Tomášovi a otcovi Františkovi sa dochovali živé svedectvá. Spoluväzeň a svedok ich života, kňaz Peter Edmund </a:t>
            </a:r>
            <a:r>
              <a:rPr lang="sk-SK" dirty="0" err="1">
                <a:latin typeface="Monotype Corsiva" pitchFamily="66" charset="0"/>
              </a:rPr>
              <a:t>Bárdoš</a:t>
            </a:r>
            <a:r>
              <a:rPr lang="sk-SK" dirty="0">
                <a:latin typeface="Monotype Corsiva" pitchFamily="66" charset="0"/>
              </a:rPr>
              <a:t>, tiež konvertita zo židovstva, vydal svedectvo, aby si večer čo večer opakovali Ježišove </a:t>
            </a:r>
            <a:endParaRPr lang="sk-SK" dirty="0"/>
          </a:p>
        </p:txBody>
      </p:sp>
      <p:sp>
        <p:nvSpPr>
          <p:cNvPr id="21" name="TextovéPole 20"/>
          <p:cNvSpPr txBox="1"/>
          <p:nvPr/>
        </p:nvSpPr>
        <p:spPr>
          <a:xfrm>
            <a:off x="4857752" y="1500174"/>
            <a:ext cx="3143272" cy="3693319"/>
          </a:xfrm>
          <a:prstGeom prst="rect">
            <a:avLst/>
          </a:prstGeom>
          <a:noFill/>
        </p:spPr>
        <p:txBody>
          <a:bodyPr wrap="square" rtlCol="0">
            <a:spAutoFit/>
          </a:bodyPr>
          <a:lstStyle/>
          <a:p>
            <a:pPr algn="just"/>
            <a:r>
              <a:rPr lang="sk-SK" dirty="0">
                <a:latin typeface="Monotype Corsiva" pitchFamily="66" charset="0"/>
              </a:rPr>
              <a:t>blahoslavenstvá. Mnohí väzni</a:t>
            </a:r>
            <a:r>
              <a:rPr lang="sk-SK" dirty="0"/>
              <a:t>  </a:t>
            </a:r>
            <a:r>
              <a:rPr lang="sk-SK" dirty="0">
                <a:latin typeface="Monotype Corsiva" pitchFamily="66" charset="0"/>
              </a:rPr>
              <a:t>v tábore obdivovali ich život a potvrdili, že sa doposiaľ nestretli s takým hlbokým náboženským prežívaním. Neľudské podmienky tábora ich priviedli k vyčerpaniu a vysileného Tomáša potom zastrelili na pochode smrti do Berlína a jeho otca Františka, ktorý  sa na neho hodil hneď vzápätí. Zahynuli koncom apríla 1945, tesne pred koncom vojny. Kňaz Edmund </a:t>
            </a:r>
            <a:r>
              <a:rPr lang="sk-SK" dirty="0" err="1">
                <a:latin typeface="Monotype Corsiva" pitchFamily="66" charset="0"/>
              </a:rPr>
              <a:t>Bárdoš</a:t>
            </a:r>
            <a:r>
              <a:rPr lang="sk-SK" dirty="0">
                <a:latin typeface="Monotype Corsiva" pitchFamily="66" charset="0"/>
              </a:rPr>
              <a:t> vydal o nich toto svedectvo: </a:t>
            </a:r>
            <a:endParaRPr lang="sk-SK" dirty="0"/>
          </a:p>
        </p:txBody>
      </p:sp>
    </p:spTree>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sp>
        <p:nvSpPr>
          <p:cNvPr id="7" name="TextovéPole 6"/>
          <p:cNvSpPr txBox="1"/>
          <p:nvPr/>
        </p:nvSpPr>
        <p:spPr>
          <a:xfrm>
            <a:off x="1214414" y="2357430"/>
            <a:ext cx="3071834" cy="769441"/>
          </a:xfrm>
          <a:prstGeom prst="rect">
            <a:avLst/>
          </a:prstGeom>
          <a:noFill/>
        </p:spPr>
        <p:txBody>
          <a:bodyPr wrap="square" rtlCol="0">
            <a:spAutoFit/>
          </a:bodyPr>
          <a:lstStyle/>
          <a:p>
            <a:pPr algn="ctr"/>
            <a:endParaRPr lang="sk-SK" sz="4400" b="1" dirty="0">
              <a:latin typeface="Monotype Corsiva" pitchFamily="66" charset="0"/>
            </a:endParaRP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14710" cy="3693319"/>
          </a:xfrm>
          <a:prstGeom prst="rect">
            <a:avLst/>
          </a:prstGeom>
          <a:noFill/>
        </p:spPr>
        <p:txBody>
          <a:bodyPr wrap="square" rtlCol="0">
            <a:spAutoFit/>
          </a:bodyPr>
          <a:lstStyle/>
          <a:p>
            <a:pPr algn="just"/>
            <a:r>
              <a:rPr lang="sk-SK" i="1" dirty="0">
                <a:latin typeface="Monotype Corsiva" pitchFamily="66" charset="0"/>
              </a:rPr>
              <a:t>Po celý čas v lágri boli pre všetkých  vzorom hrdinskej kresťanskej statočnosti. Ako ozajstní svätci vedeli všetky hrozné údery koncentračného lágra znášať s pravou kresťanskou trpezlivosťou a odovzdanosťou do vôle Božej. Plní optimizmu čakali vyslobodenie – vôľa Božia rozhodla ináč a vieme, že sa jej podrobili s radosťou, veď celý ich život smeroval a živelne túžil po večnej vlasti. Obaja, syn Tomáš aj otec </a:t>
            </a:r>
            <a:r>
              <a:rPr lang="sk-SK" dirty="0">
                <a:latin typeface="Monotype Corsiva" pitchFamily="66" charset="0"/>
              </a:rPr>
              <a:t>František sú dnes oficiálnymi </a:t>
            </a:r>
            <a:endParaRPr lang="sk-SK" dirty="0"/>
          </a:p>
        </p:txBody>
      </p:sp>
      <p:sp>
        <p:nvSpPr>
          <p:cNvPr id="21" name="TextovéPole 20"/>
          <p:cNvSpPr txBox="1"/>
          <p:nvPr/>
        </p:nvSpPr>
        <p:spPr>
          <a:xfrm>
            <a:off x="4857752" y="1500174"/>
            <a:ext cx="3214710" cy="3693319"/>
          </a:xfrm>
          <a:prstGeom prst="rect">
            <a:avLst/>
          </a:prstGeom>
          <a:noFill/>
        </p:spPr>
        <p:txBody>
          <a:bodyPr wrap="square" rtlCol="0">
            <a:spAutoFit/>
          </a:bodyPr>
          <a:lstStyle/>
          <a:p>
            <a:pPr algn="just"/>
            <a:r>
              <a:rPr lang="sk-SK" i="1" dirty="0">
                <a:latin typeface="Monotype Corsiva" pitchFamily="66" charset="0"/>
              </a:rPr>
              <a:t>kandidátmi procesu blahorečenia a ich kauza, je</a:t>
            </a:r>
            <a:r>
              <a:rPr lang="sk-SK" dirty="0">
                <a:latin typeface="Monotype Corsiva" pitchFamily="66" charset="0"/>
              </a:rPr>
              <a:t> </a:t>
            </a:r>
            <a:r>
              <a:rPr lang="sk-SK" i="1" dirty="0">
                <a:latin typeface="Monotype Corsiva" pitchFamily="66" charset="0"/>
              </a:rPr>
              <a:t>v dnešnej dobe už plne dokončená a uzavretá, je na posúdení a rozhodnutí Svätej Stolice. Čo spája všetkých  týchto troch mužov, a rehoľníkov, Jána </a:t>
            </a:r>
            <a:r>
              <a:rPr lang="sk-SK" i="1" dirty="0" err="1">
                <a:latin typeface="Monotype Corsiva" pitchFamily="66" charset="0"/>
              </a:rPr>
              <a:t>Bukovského</a:t>
            </a:r>
            <a:r>
              <a:rPr lang="sk-SK" i="1" dirty="0">
                <a:latin typeface="Monotype Corsiva" pitchFamily="66" charset="0"/>
              </a:rPr>
              <a:t>, Jána </a:t>
            </a:r>
            <a:r>
              <a:rPr lang="sk-SK" i="1" dirty="0" err="1">
                <a:latin typeface="Monotype Corsiva" pitchFamily="66" charset="0"/>
              </a:rPr>
              <a:t>Chryzostoma</a:t>
            </a:r>
            <a:r>
              <a:rPr lang="sk-SK" i="1" dirty="0">
                <a:latin typeface="Monotype Corsiva" pitchFamily="66" charset="0"/>
              </a:rPr>
              <a:t> Korca a Tomáša    </a:t>
            </a:r>
            <a:r>
              <a:rPr lang="sk-SK" i="1" dirty="0" err="1">
                <a:latin typeface="Monotype Corsiva" pitchFamily="66" charset="0"/>
              </a:rPr>
              <a:t>Munka</a:t>
            </a:r>
            <a:r>
              <a:rPr lang="sk-SK" i="1" dirty="0">
                <a:latin typeface="Monotype Corsiva" pitchFamily="66" charset="0"/>
              </a:rPr>
              <a:t> ? Všetci sa narodili v jednom roku, 1924, a všetci skôr alebo neskôr boli postavení pred ťažké, ba až najťažšie životné situácie, ktoré niekedy trvali desaťročia, inokedy veľmi krátko, a oni ich museli </a:t>
            </a:r>
            <a:endParaRPr lang="sk-SK" dirty="0"/>
          </a:p>
        </p:txBody>
      </p:sp>
    </p:spTree>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sp>
        <p:nvSpPr>
          <p:cNvPr id="7" name="TextovéPole 6"/>
          <p:cNvSpPr txBox="1"/>
          <p:nvPr/>
        </p:nvSpPr>
        <p:spPr>
          <a:xfrm>
            <a:off x="1214414" y="2357430"/>
            <a:ext cx="3071834" cy="769441"/>
          </a:xfrm>
          <a:prstGeom prst="rect">
            <a:avLst/>
          </a:prstGeom>
          <a:noFill/>
        </p:spPr>
        <p:txBody>
          <a:bodyPr wrap="square" rtlCol="0">
            <a:spAutoFit/>
          </a:bodyPr>
          <a:lstStyle/>
          <a:p>
            <a:pPr algn="ctr"/>
            <a:endParaRPr lang="sk-SK" sz="4400" b="1" dirty="0">
              <a:latin typeface="Monotype Corsiva" pitchFamily="66" charset="0"/>
            </a:endParaRP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14710" cy="3970318"/>
          </a:xfrm>
          <a:prstGeom prst="rect">
            <a:avLst/>
          </a:prstGeom>
          <a:noFill/>
        </p:spPr>
        <p:txBody>
          <a:bodyPr wrap="square" rtlCol="0">
            <a:spAutoFit/>
          </a:bodyPr>
          <a:lstStyle/>
          <a:p>
            <a:pPr algn="just"/>
            <a:r>
              <a:rPr lang="sk-SK" i="1" dirty="0">
                <a:latin typeface="Monotype Corsiva" pitchFamily="66" charset="0"/>
              </a:rPr>
              <a:t>ako najlepšie vedeli a mohli. Zo životov ich  všetkých je viditeľné, že  ich zvládli vďaka zakoreneniu v modlitbe a v pevnom vzťahu k Bohu, v pevnom priateľstve s Bohom. Každý svojim spôsobom prispel k obrane ľudskej dôstojnosti  a slobody v časoch, ktoré sa snažili dôstojnosť, slobodu a základné práva človeka zničiť a vymazať. </a:t>
            </a:r>
          </a:p>
          <a:p>
            <a:pPr algn="just"/>
            <a:r>
              <a:rPr lang="sk-SK" i="1" spc="-60" dirty="0">
                <a:latin typeface="Monotype Corsiva" pitchFamily="66" charset="0"/>
              </a:rPr>
              <a:t>Aj nám môžu ich svedectvá pomôcť v  každodenných rozhodnutiach  života</a:t>
            </a:r>
            <a:r>
              <a:rPr lang="sk-SK" i="1" spc="-60" dirty="0"/>
              <a:t>. </a:t>
            </a:r>
            <a:r>
              <a:rPr lang="sk-SK" spc="-60" dirty="0">
                <a:latin typeface="Monotype Corsiva" pitchFamily="66" charset="0"/>
              </a:rPr>
              <a:t>Prosme si nech nás Božia </a:t>
            </a:r>
            <a:r>
              <a:rPr lang="sk-SK" dirty="0">
                <a:latin typeface="Monotype Corsiva" pitchFamily="66" charset="0"/>
              </a:rPr>
              <a:t>milosť </a:t>
            </a:r>
            <a:endParaRPr lang="sk-SK" spc="-60" dirty="0">
              <a:latin typeface="Monotype Corsiva" pitchFamily="66" charset="0"/>
            </a:endParaRPr>
          </a:p>
          <a:p>
            <a:pPr algn="just"/>
            <a:endParaRPr lang="sk-SK" dirty="0">
              <a:latin typeface="Monotype Corsiva" pitchFamily="66" charset="0"/>
            </a:endParaRPr>
          </a:p>
        </p:txBody>
      </p:sp>
      <p:sp>
        <p:nvSpPr>
          <p:cNvPr id="21" name="TextovéPole 20"/>
          <p:cNvSpPr txBox="1"/>
          <p:nvPr/>
        </p:nvSpPr>
        <p:spPr>
          <a:xfrm>
            <a:off x="4857752" y="1500174"/>
            <a:ext cx="3143272" cy="1200329"/>
          </a:xfrm>
          <a:prstGeom prst="rect">
            <a:avLst/>
          </a:prstGeom>
          <a:noFill/>
        </p:spPr>
        <p:txBody>
          <a:bodyPr wrap="square" rtlCol="0">
            <a:spAutoFit/>
          </a:bodyPr>
          <a:lstStyle/>
          <a:p>
            <a:pPr algn="just"/>
            <a:r>
              <a:rPr lang="sk-SK" i="1" dirty="0">
                <a:latin typeface="Monotype Corsiva" pitchFamily="66" charset="0"/>
              </a:rPr>
              <a:t>sprevádza a chráni, tak ako chránila</a:t>
            </a:r>
            <a:r>
              <a:rPr lang="sk-SK" i="1" dirty="0"/>
              <a:t> </a:t>
            </a:r>
            <a:r>
              <a:rPr lang="sk-SK" i="1" dirty="0">
                <a:latin typeface="Monotype Corsiva" pitchFamily="66" charset="0"/>
              </a:rPr>
              <a:t>a sprevádzala ich a nech  s ňou  dokážeme tak spolupracovať, ako s ňou dokázali spolupracovať  oni.</a:t>
            </a:r>
            <a:endParaRPr lang="sk-SK" dirty="0"/>
          </a:p>
        </p:txBody>
      </p:sp>
    </p:spTree>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428736"/>
            <a:ext cx="3143272" cy="3795534"/>
          </a:xfrm>
          <a:prstGeom prst="rect">
            <a:avLst/>
          </a:prstGeom>
          <a:noFill/>
        </p:spPr>
        <p:txBody>
          <a:bodyPr wrap="square" rtlCol="0">
            <a:spAutoFit/>
          </a:bodyPr>
          <a:lstStyle/>
          <a:p>
            <a:pPr algn="ctr"/>
            <a:r>
              <a:rPr lang="sk-SK" sz="2800" b="1" dirty="0">
                <a:latin typeface="Monotype Corsiva" pitchFamily="66" charset="0"/>
              </a:rPr>
              <a:t>Pobožnosť k všetkým svätým                      </a:t>
            </a:r>
          </a:p>
          <a:p>
            <a:pPr algn="just"/>
            <a:endParaRPr lang="sk-SK" dirty="0">
              <a:latin typeface="Monotype Corsiva" pitchFamily="66" charset="0"/>
            </a:endParaRPr>
          </a:p>
          <a:p>
            <a:pPr algn="just"/>
            <a:r>
              <a:rPr lang="sk-SK" dirty="0">
                <a:latin typeface="Monotype Corsiva" pitchFamily="66" charset="0"/>
              </a:rPr>
              <a:t>Návštevy  cintorínov, zapaľovanie sviečok na hroboch blízkych, spomienky na tých, čo už nie sú medzi nami, to všetko charakterizuje každoročne prvé novembrové dni. Pre veriacich kresťanov sú to aj dni modlitieb za duše zosnulých. V tento sviatok  sa </a:t>
            </a:r>
            <a:r>
              <a:rPr lang="sk-SK" dirty="0"/>
              <a:t> </a:t>
            </a:r>
            <a:r>
              <a:rPr lang="sk-SK" dirty="0">
                <a:latin typeface="Monotype Corsiva" pitchFamily="66" charset="0"/>
              </a:rPr>
              <a:t>konajú pobožnosti aj na mnohých cintorínoch. </a:t>
            </a:r>
          </a:p>
        </p:txBody>
      </p:sp>
      <p:sp>
        <p:nvSpPr>
          <p:cNvPr id="21" name="TextovéPole 20"/>
          <p:cNvSpPr txBox="1"/>
          <p:nvPr/>
        </p:nvSpPr>
        <p:spPr>
          <a:xfrm>
            <a:off x="4857752" y="1428736"/>
            <a:ext cx="3214710" cy="1200329"/>
          </a:xfrm>
          <a:prstGeom prst="rect">
            <a:avLst/>
          </a:prstGeom>
          <a:noFill/>
        </p:spPr>
        <p:txBody>
          <a:bodyPr wrap="square" rtlCol="0">
            <a:spAutoFit/>
          </a:bodyPr>
          <a:lstStyle/>
          <a:p>
            <a:pPr algn="just"/>
            <a:r>
              <a:rPr lang="sk-SK" dirty="0">
                <a:latin typeface="Monotype Corsiva" pitchFamily="66" charset="0"/>
              </a:rPr>
              <a:t>V Bošanoch, na cintoríne sa už tradične uskutočnila táto pobožnosť 1.11.2022 o 15:00 hodine.</a:t>
            </a:r>
          </a:p>
          <a:p>
            <a:pPr algn="just"/>
            <a:endParaRPr lang="sk-SK" dirty="0">
              <a:latin typeface="Monotype Corsiva" pitchFamily="66" charset="0"/>
            </a:endParaRPr>
          </a:p>
        </p:txBody>
      </p:sp>
      <p:pic>
        <p:nvPicPr>
          <p:cNvPr id="22" name="Obrázek 21" descr="C:\Users\Admin\Desktop\313454922_445751520823325_2499700561624940326_n.jpg"/>
          <p:cNvPicPr/>
          <p:nvPr/>
        </p:nvPicPr>
        <p:blipFill>
          <a:blip r:embed="rId4"/>
          <a:srcRect/>
          <a:stretch>
            <a:fillRect/>
          </a:stretch>
        </p:blipFill>
        <p:spPr bwMode="auto">
          <a:xfrm>
            <a:off x="5000628" y="2285992"/>
            <a:ext cx="2857520" cy="1285884"/>
          </a:xfrm>
          <a:prstGeom prst="rect">
            <a:avLst/>
          </a:prstGeom>
          <a:noFill/>
          <a:ln w="9525">
            <a:noFill/>
            <a:miter lim="800000"/>
            <a:headEnd/>
            <a:tailEnd/>
          </a:ln>
        </p:spPr>
      </p:pic>
      <p:pic>
        <p:nvPicPr>
          <p:cNvPr id="23" name="Obrázek 22" descr="C:\Users\Admin\Desktop\313933076_656991245864269_1942428013447184840_n.jpg"/>
          <p:cNvPicPr/>
          <p:nvPr/>
        </p:nvPicPr>
        <p:blipFill>
          <a:blip r:embed="rId5"/>
          <a:srcRect/>
          <a:stretch>
            <a:fillRect/>
          </a:stretch>
        </p:blipFill>
        <p:spPr bwMode="auto">
          <a:xfrm>
            <a:off x="5000628" y="3714752"/>
            <a:ext cx="2857520" cy="1357322"/>
          </a:xfrm>
          <a:prstGeom prst="rect">
            <a:avLst/>
          </a:prstGeom>
          <a:noFill/>
          <a:ln w="9525">
            <a:noFill/>
            <a:miter lim="800000"/>
            <a:headEnd/>
            <a:tailEnd/>
          </a:ln>
        </p:spPr>
      </p:pic>
    </p:spTree>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285852" y="1857364"/>
            <a:ext cx="2928958" cy="2492990"/>
          </a:xfrm>
          <a:prstGeom prst="rect">
            <a:avLst/>
          </a:prstGeom>
          <a:noFill/>
        </p:spPr>
        <p:txBody>
          <a:bodyPr wrap="square" rtlCol="0">
            <a:spAutoFit/>
          </a:bodyPr>
          <a:lstStyle/>
          <a:p>
            <a:pPr algn="ctr"/>
            <a:r>
              <a:rPr lang="sk-SK" sz="2800" b="1" dirty="0">
                <a:latin typeface="Monotype Corsiva" pitchFamily="66" charset="0"/>
              </a:rPr>
              <a:t>Duchovná obnova farnosti  Bošany </a:t>
            </a:r>
          </a:p>
          <a:p>
            <a:pPr algn="ctr"/>
            <a:endParaRPr lang="sk-SK" sz="2800" b="1" dirty="0">
              <a:latin typeface="Monotype Corsiva" pitchFamily="66" charset="0"/>
            </a:endParaRPr>
          </a:p>
          <a:p>
            <a:pPr algn="ctr"/>
            <a:r>
              <a:rPr lang="sk-SK" sz="2400" dirty="0">
                <a:latin typeface="Monotype Corsiva" pitchFamily="66" charset="0"/>
              </a:rPr>
              <a:t>Duchovná obnova prebiehala od 5. 11.  do 13. 11. 2022</a:t>
            </a:r>
          </a:p>
        </p:txBody>
      </p:sp>
      <p:pic>
        <p:nvPicPr>
          <p:cNvPr id="21" name="Obrázek 20" descr="C:\Users\Admin\Desktop\312595078_593755392440429_4731680993157150838_n.jpg"/>
          <p:cNvPicPr/>
          <p:nvPr/>
        </p:nvPicPr>
        <p:blipFill>
          <a:blip r:embed="rId4" cstate="print">
            <a:lum bright="-20000"/>
          </a:blip>
          <a:srcRect/>
          <a:stretch>
            <a:fillRect/>
          </a:stretch>
        </p:blipFill>
        <p:spPr bwMode="auto">
          <a:xfrm rot="16200000">
            <a:off x="4822035" y="2321711"/>
            <a:ext cx="3286148" cy="1928827"/>
          </a:xfrm>
          <a:prstGeom prst="rect">
            <a:avLst/>
          </a:prstGeom>
          <a:noFill/>
          <a:ln w="9525">
            <a:noFill/>
            <a:miter lim="800000"/>
            <a:headEnd/>
            <a:tailEnd/>
          </a:ln>
        </p:spPr>
      </p:pic>
    </p:spTree>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693319"/>
          </a:xfrm>
          <a:prstGeom prst="rect">
            <a:avLst/>
          </a:prstGeom>
          <a:noFill/>
        </p:spPr>
        <p:txBody>
          <a:bodyPr wrap="square" rtlCol="0">
            <a:spAutoFit/>
          </a:bodyPr>
          <a:lstStyle/>
          <a:p>
            <a:pPr algn="just"/>
            <a:r>
              <a:rPr lang="sk-SK" dirty="0">
                <a:latin typeface="Monotype Corsiva" pitchFamily="66" charset="0"/>
              </a:rPr>
              <a:t>Občas my, ľudia, potrebujeme nejaký silný impulz, aby sme sa prebrali. Prebrali zo zabehnutého aj duchovného spôsobu života, zo stereotypu, z rutiny a nanovo v sebe našli „prvotnú lásku vo viere“. Úlohou duchovnej obnovy je byť takým impulzom.       </a:t>
            </a:r>
          </a:p>
          <a:p>
            <a:pPr algn="just"/>
            <a:r>
              <a:rPr lang="sk-SK" dirty="0">
                <a:latin typeface="Monotype Corsiva" pitchFamily="66" charset="0"/>
              </a:rPr>
              <a:t>Cieľom duchovnej obnovy je oživenie farského spoločenstva, v ktorom veriaci po rôznych impulzoch zo strany kazateľov pociťujú pozitívne zmeny a premeny v myslení a</a:t>
            </a:r>
          </a:p>
        </p:txBody>
      </p:sp>
      <p:sp>
        <p:nvSpPr>
          <p:cNvPr id="21" name="TextovéPole 20"/>
          <p:cNvSpPr txBox="1"/>
          <p:nvPr/>
        </p:nvSpPr>
        <p:spPr>
          <a:xfrm>
            <a:off x="4857752" y="1500174"/>
            <a:ext cx="3143272" cy="3764757"/>
          </a:xfrm>
          <a:prstGeom prst="rect">
            <a:avLst/>
          </a:prstGeom>
          <a:noFill/>
        </p:spPr>
        <p:txBody>
          <a:bodyPr wrap="square" rtlCol="0">
            <a:spAutoFit/>
          </a:bodyPr>
          <a:lstStyle/>
          <a:p>
            <a:pPr algn="just"/>
            <a:r>
              <a:rPr lang="sk-SK" dirty="0">
                <a:latin typeface="Monotype Corsiva" pitchFamily="66" charset="0"/>
              </a:rPr>
              <a:t>konaní. Do životov mnohých sa po duchovnej obnove vracia pokoj, zmierenie, odpustenie a usporiadanie narušených  vzťahov. Duchovná  obnova môže zachrániť nejednu rodinu pred stroskotaním, upokojí situáciu a dialóg v rodinách.  Jednoducho Ježiš Kristus sa stáva viditeľnejším  v srdciach a v skutkoch.  Povzbudzujem vás, aby ste sa oboznámili s programom duchovnej obnovy, ktorej hlavnou témou je sviatostný život kresťana.  </a:t>
            </a:r>
          </a:p>
        </p:txBody>
      </p:sp>
    </p:spTree>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1" name="TextovéPole 20"/>
          <p:cNvSpPr txBox="1"/>
          <p:nvPr/>
        </p:nvSpPr>
        <p:spPr>
          <a:xfrm>
            <a:off x="1142976" y="1428736"/>
            <a:ext cx="3143272" cy="5429264"/>
          </a:xfrm>
          <a:prstGeom prst="rect">
            <a:avLst/>
          </a:prstGeom>
          <a:noFill/>
        </p:spPr>
        <p:txBody>
          <a:bodyPr wrap="square" rtlCol="0">
            <a:spAutoFit/>
          </a:bodyPr>
          <a:lstStyle/>
          <a:p>
            <a:pPr algn="just"/>
            <a:r>
              <a:rPr lang="sk-SK" dirty="0">
                <a:latin typeface="Monotype Corsiva" pitchFamily="66" charset="0"/>
              </a:rPr>
              <a:t>Srdečne vás pozývam a povzbudzujem, aby ste sa pokúsili osloviť aj ostatných. Vyprosujem vám veľa hodnotných chvíľ bohatých na Božiu milosť a milosrdenstvo. Nech sa za nás prihovára Nebeská Matka Panna Mária a svätý Martin, patrón našej farnosti. My všetci sa už teraz môžeme  modliť za milostivé dni našej farnosti.                                                       </a:t>
            </a:r>
          </a:p>
          <a:p>
            <a:pPr algn="just"/>
            <a:r>
              <a:rPr lang="sk-SK" dirty="0">
                <a:latin typeface="Monotype Corsiva" pitchFamily="66" charset="0"/>
              </a:rPr>
              <a:t>V modlitbách </a:t>
            </a:r>
            <a:r>
              <a:rPr lang="sk-SK" b="1" dirty="0">
                <a:latin typeface="Monotype Corsiva" pitchFamily="66" charset="0"/>
              </a:rPr>
              <a:t>farár - dekan</a:t>
            </a:r>
            <a:r>
              <a:rPr lang="sk-SK" dirty="0">
                <a:latin typeface="Monotype Corsiva" pitchFamily="66" charset="0"/>
              </a:rPr>
              <a:t>  </a:t>
            </a:r>
            <a:r>
              <a:rPr lang="sk-SK" b="1" dirty="0">
                <a:latin typeface="Monotype Corsiva" pitchFamily="66" charset="0"/>
              </a:rPr>
              <a:t>Štefan </a:t>
            </a:r>
            <a:r>
              <a:rPr lang="sk-SK" b="1" dirty="0" err="1">
                <a:latin typeface="Monotype Corsiva" pitchFamily="66" charset="0"/>
              </a:rPr>
              <a:t>Bukovan</a:t>
            </a:r>
            <a:r>
              <a:rPr lang="sk-SK" b="1" dirty="0">
                <a:latin typeface="Monotype Corsiva" pitchFamily="66" charset="0"/>
              </a:rPr>
              <a:t>.                                     </a:t>
            </a:r>
          </a:p>
          <a:p>
            <a:pPr algn="just"/>
            <a:r>
              <a:rPr lang="sk-SK" dirty="0">
                <a:latin typeface="Monotype Corsiva" pitchFamily="66" charset="0"/>
              </a:rPr>
              <a:t>                                       </a:t>
            </a:r>
          </a:p>
          <a:p>
            <a:endParaRPr lang="sk-SK" dirty="0">
              <a:latin typeface="Monotype Corsiva" pitchFamily="66" charset="0"/>
            </a:endParaRPr>
          </a:p>
          <a:p>
            <a:endParaRPr lang="sk-SK" b="1" dirty="0">
              <a:latin typeface="Monotype Corsiva" pitchFamily="66" charset="0"/>
            </a:endParaRPr>
          </a:p>
          <a:p>
            <a:endParaRPr lang="sk-SK" b="1" dirty="0">
              <a:latin typeface="Monotype Corsiva" pitchFamily="66" charset="0"/>
            </a:endParaRPr>
          </a:p>
          <a:p>
            <a:pPr algn="just"/>
            <a:endParaRPr lang="sk-SK" dirty="0">
              <a:latin typeface="Monotype Corsiva" pitchFamily="66" charset="0"/>
            </a:endParaRPr>
          </a:p>
          <a:p>
            <a:pPr algn="just"/>
            <a:endParaRPr lang="sk-SK" dirty="0">
              <a:latin typeface="Monotype Corsiva" pitchFamily="66" charset="0"/>
            </a:endParaRPr>
          </a:p>
        </p:txBody>
      </p:sp>
      <p:pic>
        <p:nvPicPr>
          <p:cNvPr id="22" name="Obrázek 21" descr="C:\Users\Admin\Desktop\bukovan.jpg"/>
          <p:cNvPicPr/>
          <p:nvPr/>
        </p:nvPicPr>
        <p:blipFill>
          <a:blip r:embed="rId4"/>
          <a:srcRect/>
          <a:stretch>
            <a:fillRect/>
          </a:stretch>
        </p:blipFill>
        <p:spPr bwMode="auto">
          <a:xfrm>
            <a:off x="5286380" y="1857364"/>
            <a:ext cx="2214578" cy="2857520"/>
          </a:xfrm>
          <a:prstGeom prst="rect">
            <a:avLst/>
          </a:prstGeom>
          <a:noFill/>
          <a:ln w="9525">
            <a:noFill/>
            <a:miter lim="800000"/>
            <a:headEnd/>
            <a:tailEnd/>
          </a:ln>
        </p:spPr>
      </p:pic>
    </p:spTree>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b="1" dirty="0">
              <a:latin typeface="Monotype Corsiva" pitchFamily="66" charset="0"/>
            </a:endParaRP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428736"/>
            <a:ext cx="3143272" cy="3231654"/>
          </a:xfrm>
          <a:prstGeom prst="rect">
            <a:avLst/>
          </a:prstGeom>
          <a:noFill/>
        </p:spPr>
        <p:txBody>
          <a:bodyPr wrap="square" rtlCol="0">
            <a:spAutoFit/>
          </a:bodyPr>
          <a:lstStyle/>
          <a:p>
            <a:pPr algn="just"/>
            <a:r>
              <a:rPr lang="sk-SK" sz="2000" b="1" dirty="0">
                <a:latin typeface="Monotype Corsiva" pitchFamily="66" charset="0"/>
              </a:rPr>
              <a:t>Program:                                   </a:t>
            </a:r>
          </a:p>
          <a:p>
            <a:pPr algn="just"/>
            <a:endParaRPr lang="sk-SK" sz="2000" b="1" dirty="0">
              <a:latin typeface="Monotype Corsiva" pitchFamily="66" charset="0"/>
            </a:endParaRPr>
          </a:p>
          <a:p>
            <a:pPr algn="just"/>
            <a:r>
              <a:rPr lang="sk-SK" sz="2000" b="1" dirty="0">
                <a:latin typeface="Monotype Corsiva" pitchFamily="66" charset="0"/>
              </a:rPr>
              <a:t>Sobota:</a:t>
            </a:r>
            <a:r>
              <a:rPr lang="sk-SK" dirty="0">
                <a:latin typeface="Monotype Corsiva" pitchFamily="66" charset="0"/>
              </a:rPr>
              <a:t>  </a:t>
            </a:r>
            <a:r>
              <a:rPr lang="sk-SK" b="1" dirty="0">
                <a:latin typeface="Monotype Corsiva" pitchFamily="66" charset="0"/>
              </a:rPr>
              <a:t>5.11.2022</a:t>
            </a:r>
          </a:p>
          <a:p>
            <a:pPr algn="just"/>
            <a:r>
              <a:rPr lang="sk-SK" b="1" dirty="0">
                <a:latin typeface="Monotype Corsiva" pitchFamily="66" charset="0"/>
              </a:rPr>
              <a:t>17:20</a:t>
            </a:r>
            <a:r>
              <a:rPr lang="sk-SK" dirty="0">
                <a:latin typeface="Monotype Corsiva" pitchFamily="66" charset="0"/>
              </a:rPr>
              <a:t> – rozjímavý ruženec – </a:t>
            </a:r>
            <a:r>
              <a:rPr lang="sk-SK" dirty="0" err="1">
                <a:latin typeface="Monotype Corsiva" pitchFamily="66" charset="0"/>
              </a:rPr>
              <a:t>predmodlievajú</a:t>
            </a:r>
            <a:r>
              <a:rPr lang="sk-SK" dirty="0">
                <a:latin typeface="Monotype Corsiva" pitchFamily="66" charset="0"/>
              </a:rPr>
              <a:t> sa muži. </a:t>
            </a:r>
          </a:p>
          <a:p>
            <a:pPr algn="just"/>
            <a:r>
              <a:rPr lang="sk-SK" b="1" dirty="0">
                <a:latin typeface="Monotype Corsiva" pitchFamily="66" charset="0"/>
              </a:rPr>
              <a:t>18:00</a:t>
            </a:r>
            <a:r>
              <a:rPr lang="sk-SK" dirty="0">
                <a:latin typeface="Monotype Corsiva" pitchFamily="66" charset="0"/>
              </a:rPr>
              <a:t> – Svätá omša</a:t>
            </a:r>
          </a:p>
          <a:p>
            <a:pPr algn="just"/>
            <a:r>
              <a:rPr lang="sk-SK" b="1" dirty="0">
                <a:latin typeface="Monotype Corsiva" pitchFamily="66" charset="0"/>
              </a:rPr>
              <a:t>Celebrant: </a:t>
            </a:r>
            <a:r>
              <a:rPr lang="sk-SK" dirty="0">
                <a:latin typeface="Monotype Corsiva" pitchFamily="66" charset="0"/>
              </a:rPr>
              <a:t>don Ing. Andrej </a:t>
            </a:r>
            <a:r>
              <a:rPr lang="sk-SK" dirty="0" err="1">
                <a:latin typeface="Monotype Corsiva" pitchFamily="66" charset="0"/>
              </a:rPr>
              <a:t>Kňaze</a:t>
            </a:r>
            <a:r>
              <a:rPr lang="sk-SK" dirty="0">
                <a:latin typeface="Monotype Corsiva" pitchFamily="66" charset="0"/>
              </a:rPr>
              <a:t> SDB, provinciálny ekonóm a výpomocný duchovný v Bratislave na </a:t>
            </a:r>
            <a:r>
              <a:rPr lang="sk-SK" dirty="0" err="1">
                <a:latin typeface="Monotype Corsiva" pitchFamily="66" charset="0"/>
              </a:rPr>
              <a:t>Miletičovej</a:t>
            </a:r>
            <a:r>
              <a:rPr lang="sk-SK" dirty="0">
                <a:latin typeface="Monotype Corsiva" pitchFamily="66" charset="0"/>
              </a:rPr>
              <a:t> </a:t>
            </a:r>
          </a:p>
          <a:p>
            <a:pPr algn="just"/>
            <a:r>
              <a:rPr lang="sk-SK" b="1" dirty="0">
                <a:latin typeface="Monotype Corsiva" pitchFamily="66" charset="0"/>
              </a:rPr>
              <a:t>Téma:</a:t>
            </a:r>
            <a:r>
              <a:rPr lang="sk-SK" dirty="0">
                <a:latin typeface="Monotype Corsiva" pitchFamily="66" charset="0"/>
              </a:rPr>
              <a:t> duchovná obnova - </a:t>
            </a:r>
            <a:r>
              <a:rPr lang="sk-SK" b="1" dirty="0">
                <a:latin typeface="Monotype Corsiva" pitchFamily="66" charset="0"/>
              </a:rPr>
              <a:t>obrátenie</a:t>
            </a:r>
            <a:endParaRPr lang="sk-SK" dirty="0"/>
          </a:p>
        </p:txBody>
      </p:sp>
      <p:pic>
        <p:nvPicPr>
          <p:cNvPr id="21" name="Obrázek 20" descr="Andrej Kňaze - kňaz - Saleziáni dona Bosca | LinkedIn"/>
          <p:cNvPicPr/>
          <p:nvPr/>
        </p:nvPicPr>
        <p:blipFill>
          <a:blip r:embed="rId4"/>
          <a:srcRect/>
          <a:stretch>
            <a:fillRect/>
          </a:stretch>
        </p:blipFill>
        <p:spPr bwMode="auto">
          <a:xfrm>
            <a:off x="5143504" y="2000240"/>
            <a:ext cx="2524125" cy="2524125"/>
          </a:xfrm>
          <a:prstGeom prst="rect">
            <a:avLst/>
          </a:prstGeom>
          <a:noFill/>
          <a:ln w="9525">
            <a:noFill/>
            <a:miter lim="800000"/>
            <a:headEnd/>
            <a:tailEnd/>
          </a:ln>
        </p:spPr>
      </p:pic>
    </p:spTree>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b="1" dirty="0">
              <a:latin typeface="Monotype Corsiva" pitchFamily="66" charset="0"/>
            </a:endParaRP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https://bosany.fara.sk/storage/app/uploads/public/637/55b/246/63755b24601cc371902101.jpg"/>
          <p:cNvPicPr/>
          <p:nvPr/>
        </p:nvPicPr>
        <p:blipFill>
          <a:blip r:embed="rId4" cstate="print"/>
          <a:srcRect/>
          <a:stretch>
            <a:fillRect/>
          </a:stretch>
        </p:blipFill>
        <p:spPr bwMode="auto">
          <a:xfrm>
            <a:off x="1571604" y="1500174"/>
            <a:ext cx="2143140" cy="3500462"/>
          </a:xfrm>
          <a:prstGeom prst="rect">
            <a:avLst/>
          </a:prstGeom>
          <a:noFill/>
          <a:ln w="9525">
            <a:noFill/>
            <a:miter lim="800000"/>
            <a:headEnd/>
            <a:tailEnd/>
          </a:ln>
        </p:spPr>
      </p:pic>
      <p:pic>
        <p:nvPicPr>
          <p:cNvPr id="21" name="Obrázek 20" descr="https://bosany.fara.sk/storage/app/uploads/public/637/55b/22e/63755b22e6ee4573822679.jpg"/>
          <p:cNvPicPr/>
          <p:nvPr/>
        </p:nvPicPr>
        <p:blipFill>
          <a:blip r:embed="rId5" cstate="print"/>
          <a:srcRect/>
          <a:stretch>
            <a:fillRect/>
          </a:stretch>
        </p:blipFill>
        <p:spPr bwMode="auto">
          <a:xfrm>
            <a:off x="5000628" y="1500174"/>
            <a:ext cx="2857520" cy="1643074"/>
          </a:xfrm>
          <a:prstGeom prst="rect">
            <a:avLst/>
          </a:prstGeom>
          <a:noFill/>
          <a:ln w="9525">
            <a:noFill/>
            <a:miter lim="800000"/>
            <a:headEnd/>
            <a:tailEnd/>
          </a:ln>
        </p:spPr>
      </p:pic>
      <p:pic>
        <p:nvPicPr>
          <p:cNvPr id="22" name="Obrázek 21" descr="https://bosany.fara.sk/storage/app/uploads/public/637/55b/257/63755b2575bee531234169.jpg"/>
          <p:cNvPicPr/>
          <p:nvPr/>
        </p:nvPicPr>
        <p:blipFill>
          <a:blip r:embed="rId6" cstate="print"/>
          <a:srcRect/>
          <a:stretch>
            <a:fillRect/>
          </a:stretch>
        </p:blipFill>
        <p:spPr bwMode="auto">
          <a:xfrm>
            <a:off x="5000628" y="3286124"/>
            <a:ext cx="2857520" cy="1785949"/>
          </a:xfrm>
          <a:prstGeom prst="rect">
            <a:avLst/>
          </a:prstGeom>
          <a:noFill/>
          <a:ln w="9525">
            <a:noFill/>
            <a:miter lim="800000"/>
            <a:headEnd/>
            <a:tailEnd/>
          </a:ln>
        </p:spPr>
      </p:pic>
    </p:spTree>
  </p:cSld>
  <p:clrMapOvr>
    <a:masterClrMapping/>
  </p:clrMapOvr>
  <p:transition spd="slow">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643050"/>
            <a:ext cx="3071834" cy="3139321"/>
          </a:xfrm>
          <a:prstGeom prst="rect">
            <a:avLst/>
          </a:prstGeom>
          <a:noFill/>
        </p:spPr>
        <p:txBody>
          <a:bodyPr wrap="square" rtlCol="0">
            <a:spAutoFit/>
          </a:bodyPr>
          <a:lstStyle/>
          <a:p>
            <a:pPr algn="just"/>
            <a:r>
              <a:rPr lang="sk-SK" b="1" dirty="0">
                <a:latin typeface="Monotype Corsiva" pitchFamily="66" charset="0"/>
              </a:rPr>
              <a:t>Nedeľa: 6.11.2022</a:t>
            </a:r>
          </a:p>
          <a:p>
            <a:pPr algn="just"/>
            <a:r>
              <a:rPr lang="sk-SK" b="1" dirty="0">
                <a:latin typeface="Monotype Corsiva" pitchFamily="66" charset="0"/>
              </a:rPr>
              <a:t>6:20 – </a:t>
            </a:r>
            <a:r>
              <a:rPr lang="sk-SK" dirty="0">
                <a:latin typeface="Monotype Corsiva" pitchFamily="66" charset="0"/>
              </a:rPr>
              <a:t>rozjímavý ruženec – </a:t>
            </a:r>
            <a:r>
              <a:rPr lang="sk-SK" dirty="0" err="1">
                <a:latin typeface="Monotype Corsiva" pitchFamily="66" charset="0"/>
              </a:rPr>
              <a:t>predmodlievajú</a:t>
            </a:r>
            <a:r>
              <a:rPr lang="sk-SK" dirty="0">
                <a:latin typeface="Monotype Corsiva" pitchFamily="66" charset="0"/>
              </a:rPr>
              <a:t> sa ženy.                 </a:t>
            </a:r>
          </a:p>
          <a:p>
            <a:pPr algn="just"/>
            <a:r>
              <a:rPr lang="sk-SK" b="1" spc="-50" dirty="0">
                <a:latin typeface="Monotype Corsiva" pitchFamily="66" charset="0"/>
              </a:rPr>
              <a:t>7:00, 10:00 </a:t>
            </a:r>
            <a:r>
              <a:rPr lang="sk-SK" spc="-50" dirty="0">
                <a:latin typeface="Monotype Corsiva" pitchFamily="66" charset="0"/>
              </a:rPr>
              <a:t>– Svätá omša         </a:t>
            </a:r>
            <a:r>
              <a:rPr lang="sk-SK" b="1" spc="-50" dirty="0">
                <a:latin typeface="Monotype Corsiva" pitchFamily="66" charset="0"/>
              </a:rPr>
              <a:t>Celebrant</a:t>
            </a:r>
            <a:r>
              <a:rPr lang="sk-SK" spc="-50" dirty="0">
                <a:latin typeface="Monotype Corsiva" pitchFamily="66" charset="0"/>
              </a:rPr>
              <a:t>: </a:t>
            </a:r>
            <a:r>
              <a:rPr lang="sk-SK" spc="-50" dirty="0" err="1">
                <a:latin typeface="Monotype Corsiva" pitchFamily="66" charset="0"/>
              </a:rPr>
              <a:t>Mons.ThDr</a:t>
            </a:r>
            <a:r>
              <a:rPr lang="sk-SK" spc="-50" dirty="0">
                <a:latin typeface="Monotype Corsiva" pitchFamily="66" charset="0"/>
              </a:rPr>
              <a:t>. Štefan Vallo, PhD., </a:t>
            </a:r>
            <a:r>
              <a:rPr lang="sk-SK" spc="-50" dirty="0" err="1">
                <a:latin typeface="Monotype Corsiva" pitchFamily="66" charset="0"/>
              </a:rPr>
              <a:t>veľprepošt</a:t>
            </a:r>
            <a:r>
              <a:rPr lang="sk-SK" spc="-50" dirty="0">
                <a:latin typeface="Monotype Corsiva" pitchFamily="66" charset="0"/>
              </a:rPr>
              <a:t> nitrianskej kapituly</a:t>
            </a:r>
          </a:p>
          <a:p>
            <a:pPr algn="just"/>
            <a:r>
              <a:rPr lang="sk-SK" b="1" dirty="0">
                <a:latin typeface="Monotype Corsiva" pitchFamily="66" charset="0"/>
              </a:rPr>
              <a:t>Téma</a:t>
            </a:r>
            <a:r>
              <a:rPr lang="sk-SK" dirty="0">
                <a:latin typeface="Monotype Corsiva" pitchFamily="66" charset="0"/>
              </a:rPr>
              <a:t>: </a:t>
            </a:r>
            <a:r>
              <a:rPr lang="sk-SK" b="1" dirty="0">
                <a:latin typeface="Monotype Corsiva" pitchFamily="66" charset="0"/>
              </a:rPr>
              <a:t>sviatosť krstu</a:t>
            </a:r>
          </a:p>
          <a:p>
            <a:pPr algn="just"/>
            <a:r>
              <a:rPr lang="sk-SK" b="1" dirty="0">
                <a:latin typeface="Monotype Corsiva" pitchFamily="66" charset="0"/>
              </a:rPr>
              <a:t> </a:t>
            </a:r>
            <a:r>
              <a:rPr lang="sk-SK" dirty="0">
                <a:latin typeface="Monotype Corsiva" pitchFamily="66" charset="0"/>
              </a:rPr>
              <a:t>Spevokol Krédo</a:t>
            </a:r>
          </a:p>
          <a:p>
            <a:pPr algn="just"/>
            <a:r>
              <a:rPr lang="sk-SK" b="1" spc="-50" dirty="0">
                <a:latin typeface="Monotype Corsiva" pitchFamily="66" charset="0"/>
              </a:rPr>
              <a:t>14:00</a:t>
            </a:r>
            <a:r>
              <a:rPr lang="sk-SK" spc="-50" dirty="0">
                <a:latin typeface="Monotype Corsiva" pitchFamily="66" charset="0"/>
              </a:rPr>
              <a:t> – Litánie</a:t>
            </a:r>
          </a:p>
          <a:p>
            <a:pPr algn="just"/>
            <a:r>
              <a:rPr lang="sk-SK" b="1" dirty="0">
                <a:latin typeface="Monotype Corsiva" pitchFamily="66" charset="0"/>
              </a:rPr>
              <a:t>14:15 -</a:t>
            </a:r>
            <a:r>
              <a:rPr lang="sk-SK" dirty="0">
                <a:latin typeface="Monotype Corsiva" pitchFamily="66" charset="0"/>
              </a:rPr>
              <a:t> Prezentácia reštaurovania svätostánku a oltára                                           </a:t>
            </a:r>
            <a:endParaRPr lang="sk-SK" b="1" dirty="0">
              <a:latin typeface="Monotype Corsiva" pitchFamily="66" charset="0"/>
            </a:endParaRPr>
          </a:p>
        </p:txBody>
      </p:sp>
      <p:sp>
        <p:nvSpPr>
          <p:cNvPr id="21" name="TextovéPole 20"/>
          <p:cNvSpPr txBox="1"/>
          <p:nvPr/>
        </p:nvSpPr>
        <p:spPr>
          <a:xfrm>
            <a:off x="4857752" y="1643050"/>
            <a:ext cx="3214710" cy="646331"/>
          </a:xfrm>
          <a:prstGeom prst="rect">
            <a:avLst/>
          </a:prstGeom>
          <a:noFill/>
        </p:spPr>
        <p:txBody>
          <a:bodyPr wrap="square" rtlCol="0">
            <a:spAutoFit/>
          </a:bodyPr>
          <a:lstStyle/>
          <a:p>
            <a:r>
              <a:rPr lang="sk-SK" b="1" dirty="0">
                <a:latin typeface="Monotype Corsiva" pitchFamily="66" charset="0"/>
              </a:rPr>
              <a:t>Prednášajúci: </a:t>
            </a:r>
            <a:r>
              <a:rPr lang="sk-SK" dirty="0" err="1">
                <a:latin typeface="Monotype Corsiva" pitchFamily="66" charset="0"/>
              </a:rPr>
              <a:t>Mgr.art.Martin</a:t>
            </a:r>
            <a:r>
              <a:rPr lang="sk-SK" dirty="0">
                <a:latin typeface="Monotype Corsiva" pitchFamily="66" charset="0"/>
              </a:rPr>
              <a:t> Mikuláš</a:t>
            </a:r>
            <a:endParaRPr lang="sk-SK" dirty="0"/>
          </a:p>
        </p:txBody>
      </p:sp>
      <p:pic>
        <p:nvPicPr>
          <p:cNvPr id="22" name="Obrázek 21" descr="Mons. Štefan Vallo – Nové svitanie"/>
          <p:cNvPicPr/>
          <p:nvPr/>
        </p:nvPicPr>
        <p:blipFill>
          <a:blip r:embed="rId4"/>
          <a:srcRect/>
          <a:stretch>
            <a:fillRect/>
          </a:stretch>
        </p:blipFill>
        <p:spPr bwMode="auto">
          <a:xfrm>
            <a:off x="5429256" y="2643182"/>
            <a:ext cx="1928826" cy="2000264"/>
          </a:xfrm>
          <a:prstGeom prst="rect">
            <a:avLst/>
          </a:prstGeom>
          <a:noFill/>
          <a:ln w="9525">
            <a:noFill/>
            <a:miter lim="800000"/>
            <a:headEnd/>
            <a:tailEnd/>
          </a:ln>
        </p:spPr>
      </p:pic>
    </p:spTree>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428736"/>
            <a:ext cx="3143272" cy="3847207"/>
          </a:xfrm>
          <a:prstGeom prst="rect">
            <a:avLst/>
          </a:prstGeom>
          <a:noFill/>
        </p:spPr>
        <p:txBody>
          <a:bodyPr wrap="square" rtlCol="0">
            <a:spAutoFit/>
          </a:bodyPr>
          <a:lstStyle/>
          <a:p>
            <a:pPr algn="ctr"/>
            <a:r>
              <a:rPr lang="sk-SK" sz="2800" b="1" dirty="0">
                <a:latin typeface="Monotype Corsiva" pitchFamily="66" charset="0"/>
              </a:rPr>
              <a:t>Zjavenie Pána </a:t>
            </a:r>
          </a:p>
          <a:p>
            <a:pPr algn="just"/>
            <a:r>
              <a:rPr lang="sk-SK" b="1" dirty="0">
                <a:latin typeface="Monotype Corsiva" pitchFamily="66" charset="0"/>
              </a:rPr>
              <a:t> </a:t>
            </a:r>
            <a:r>
              <a:rPr lang="sk-SK" dirty="0">
                <a:latin typeface="Monotype Corsiva" pitchFamily="66" charset="0"/>
              </a:rPr>
              <a:t>V rímskokatolíckej cirkvi je               6. 1. prikázaným sviatkom. Kňazi počas slávnostných omší posväcovali trojkráľovú vodu soľou, kriedou a </a:t>
            </a:r>
            <a:r>
              <a:rPr lang="sk-SK" dirty="0" err="1">
                <a:latin typeface="Monotype Corsiva" pitchFamily="66" charset="0"/>
              </a:rPr>
              <a:t>tymiánom</a:t>
            </a:r>
            <a:r>
              <a:rPr lang="sk-SK" spc="-40" dirty="0">
                <a:latin typeface="Monotype Corsiva" pitchFamily="66" charset="0"/>
              </a:rPr>
              <a:t>.</a:t>
            </a:r>
            <a:r>
              <a:rPr lang="sk-SK" spc="-60" dirty="0">
                <a:latin typeface="Monotype Corsiva" pitchFamily="66" charset="0"/>
              </a:rPr>
              <a:t> </a:t>
            </a:r>
          </a:p>
          <a:p>
            <a:pPr algn="just"/>
            <a:r>
              <a:rPr lang="sk-SK" spc="-60" dirty="0">
                <a:latin typeface="Monotype Corsiva" pitchFamily="66" charset="0"/>
              </a:rPr>
              <a:t>V tento deň kňazi obchádzali domy a požehnávali príbytky. Kropili ich svätenou vodou a dvere označovali </a:t>
            </a:r>
            <a:r>
              <a:rPr lang="sk-SK">
                <a:latin typeface="Monotype Corsiva" pitchFamily="66" charset="0"/>
              </a:rPr>
              <a:t>iniciálami „</a:t>
            </a:r>
            <a:r>
              <a:rPr lang="sk-SK" dirty="0">
                <a:latin typeface="Monotype Corsiva" pitchFamily="66" charset="0"/>
              </a:rPr>
              <a:t>C+M+B“ </a:t>
            </a:r>
            <a:r>
              <a:rPr lang="sk-SK" dirty="0" err="1">
                <a:latin typeface="Monotype Corsiva" pitchFamily="66" charset="0"/>
              </a:rPr>
              <a:t>Christus</a:t>
            </a:r>
            <a:r>
              <a:rPr lang="sk-SK" dirty="0">
                <a:latin typeface="Monotype Corsiva" pitchFamily="66" charset="0"/>
              </a:rPr>
              <a:t> </a:t>
            </a:r>
            <a:r>
              <a:rPr lang="sk-SK" dirty="0" err="1">
                <a:latin typeface="Monotype Corsiva" pitchFamily="66" charset="0"/>
              </a:rPr>
              <a:t>Mansionem</a:t>
            </a:r>
            <a:r>
              <a:rPr lang="sk-SK" dirty="0">
                <a:latin typeface="Monotype Corsiva" pitchFamily="66" charset="0"/>
              </a:rPr>
              <a:t> </a:t>
            </a:r>
            <a:r>
              <a:rPr lang="sk-SK" dirty="0" err="1">
                <a:latin typeface="Monotype Corsiva" pitchFamily="66" charset="0"/>
              </a:rPr>
              <a:t>Benedicat</a:t>
            </a:r>
            <a:r>
              <a:rPr lang="sk-SK" dirty="0">
                <a:latin typeface="Monotype Corsiva" pitchFamily="66" charset="0"/>
              </a:rPr>
              <a:t>- Kristus žehnaj tomuto domu.</a:t>
            </a:r>
          </a:p>
          <a:p>
            <a:pPr algn="ctr"/>
            <a:endParaRPr lang="sk-SK" b="1" dirty="0">
              <a:latin typeface="Monotype Corsiva" pitchFamily="66" charset="0"/>
            </a:endParaRPr>
          </a:p>
        </p:txBody>
      </p:sp>
      <p:pic>
        <p:nvPicPr>
          <p:cNvPr id="22" name="Obrázek 21" descr="Obrázok (21096)"/>
          <p:cNvPicPr/>
          <p:nvPr/>
        </p:nvPicPr>
        <p:blipFill>
          <a:blip r:embed="rId4" cstate="print"/>
          <a:srcRect t="31370" r="6946" b="32380"/>
          <a:stretch>
            <a:fillRect/>
          </a:stretch>
        </p:blipFill>
        <p:spPr bwMode="auto">
          <a:xfrm rot="19868822">
            <a:off x="6466368" y="1841512"/>
            <a:ext cx="1240102" cy="472280"/>
          </a:xfrm>
          <a:prstGeom prst="rect">
            <a:avLst/>
          </a:prstGeom>
          <a:noFill/>
          <a:ln w="9525">
            <a:noFill/>
            <a:miter lim="800000"/>
            <a:headEnd/>
            <a:tailEnd/>
          </a:ln>
        </p:spPr>
      </p:pic>
      <p:pic>
        <p:nvPicPr>
          <p:cNvPr id="23" name="Obrázek 22" descr="Kadidlo 10 519 | benedetto.sk"/>
          <p:cNvPicPr/>
          <p:nvPr/>
        </p:nvPicPr>
        <p:blipFill>
          <a:blip r:embed="rId5"/>
          <a:srcRect/>
          <a:stretch>
            <a:fillRect/>
          </a:stretch>
        </p:blipFill>
        <p:spPr bwMode="auto">
          <a:xfrm>
            <a:off x="5072066" y="3143248"/>
            <a:ext cx="606669" cy="1600200"/>
          </a:xfrm>
          <a:prstGeom prst="rect">
            <a:avLst/>
          </a:prstGeom>
          <a:noFill/>
          <a:ln w="9525">
            <a:noFill/>
            <a:miter lim="800000"/>
            <a:headEnd/>
            <a:tailEnd/>
          </a:ln>
        </p:spPr>
      </p:pic>
      <p:pic>
        <p:nvPicPr>
          <p:cNvPr id="24" name="Obrázek 23" descr="https://invado-shop.sk/wp-content/uploads/2020/08/nd-2-dub-b224.jpg"/>
          <p:cNvPicPr/>
          <p:nvPr/>
        </p:nvPicPr>
        <p:blipFill>
          <a:blip r:embed="rId6"/>
          <a:srcRect b="36761"/>
          <a:stretch>
            <a:fillRect/>
          </a:stretch>
        </p:blipFill>
        <p:spPr bwMode="auto">
          <a:xfrm>
            <a:off x="6215074" y="3214686"/>
            <a:ext cx="1428760" cy="1571636"/>
          </a:xfrm>
          <a:prstGeom prst="rect">
            <a:avLst/>
          </a:prstGeom>
          <a:noFill/>
          <a:ln w="9525">
            <a:noFill/>
            <a:miter lim="800000"/>
            <a:headEnd/>
            <a:tailEnd/>
          </a:ln>
        </p:spPr>
      </p:pic>
      <p:sp>
        <p:nvSpPr>
          <p:cNvPr id="25" name="TextovéPole 24"/>
          <p:cNvSpPr txBox="1"/>
          <p:nvPr/>
        </p:nvSpPr>
        <p:spPr>
          <a:xfrm>
            <a:off x="6215074" y="3214686"/>
            <a:ext cx="1571636" cy="276999"/>
          </a:xfrm>
          <a:prstGeom prst="rect">
            <a:avLst/>
          </a:prstGeom>
          <a:noFill/>
        </p:spPr>
        <p:txBody>
          <a:bodyPr wrap="square" rtlCol="0">
            <a:spAutoFit/>
          </a:bodyPr>
          <a:lstStyle/>
          <a:p>
            <a:pPr algn="ctr"/>
            <a:r>
              <a:rPr lang="sk-SK" sz="1200" b="1" dirty="0">
                <a:solidFill>
                  <a:schemeClr val="bg1"/>
                </a:solidFill>
              </a:rPr>
              <a:t>C+ M + B - 2022</a:t>
            </a:r>
          </a:p>
        </p:txBody>
      </p:sp>
      <p:pic>
        <p:nvPicPr>
          <p:cNvPr id="26" name="Obrázek 25" descr="Požehnanie trojkráľovej vody sa presúva zo slávnosti Zjavenia Pána na Hromnice"/>
          <p:cNvPicPr/>
          <p:nvPr/>
        </p:nvPicPr>
        <p:blipFill>
          <a:blip r:embed="rId7"/>
          <a:srcRect t="36091" r="59992" b="17680"/>
          <a:stretch>
            <a:fillRect/>
          </a:stretch>
        </p:blipFill>
        <p:spPr bwMode="auto">
          <a:xfrm>
            <a:off x="5072066" y="1714488"/>
            <a:ext cx="1143008" cy="877850"/>
          </a:xfrm>
          <a:prstGeom prst="rect">
            <a:avLst/>
          </a:prstGeom>
          <a:noFill/>
          <a:ln w="9525">
            <a:noFill/>
            <a:miter lim="800000"/>
            <a:headEnd/>
            <a:tailEnd/>
          </a:ln>
        </p:spPr>
      </p:pic>
    </p:spTree>
  </p:cSld>
  <p:clrMapOvr>
    <a:masterClrMapping/>
  </p:clrMapOvr>
  <p:transition spd="slow">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esktop\foto pre p. Petrikovič\DSC_1050.JPG"/>
          <p:cNvPicPr/>
          <p:nvPr/>
        </p:nvPicPr>
        <p:blipFill>
          <a:blip r:embed="rId4" cstate="print"/>
          <a:srcRect/>
          <a:stretch>
            <a:fillRect/>
          </a:stretch>
        </p:blipFill>
        <p:spPr bwMode="auto">
          <a:xfrm>
            <a:off x="1357290" y="1500174"/>
            <a:ext cx="2714644" cy="1571636"/>
          </a:xfrm>
          <a:prstGeom prst="rect">
            <a:avLst/>
          </a:prstGeom>
          <a:noFill/>
          <a:ln w="9525">
            <a:noFill/>
            <a:miter lim="800000"/>
            <a:headEnd/>
            <a:tailEnd/>
          </a:ln>
        </p:spPr>
      </p:pic>
      <p:pic>
        <p:nvPicPr>
          <p:cNvPr id="21" name="Obrázek 20" descr="C:\Users\Admin\Desktop\foto pre p. Petrikovič\DSC_1053.JPG"/>
          <p:cNvPicPr/>
          <p:nvPr/>
        </p:nvPicPr>
        <p:blipFill>
          <a:blip r:embed="rId5" cstate="print"/>
          <a:srcRect/>
          <a:stretch>
            <a:fillRect/>
          </a:stretch>
        </p:blipFill>
        <p:spPr bwMode="auto">
          <a:xfrm>
            <a:off x="1357290" y="3214686"/>
            <a:ext cx="2714644" cy="1776412"/>
          </a:xfrm>
          <a:prstGeom prst="rect">
            <a:avLst/>
          </a:prstGeom>
          <a:noFill/>
          <a:ln w="9525">
            <a:noFill/>
            <a:miter lim="800000"/>
            <a:headEnd/>
            <a:tailEnd/>
          </a:ln>
        </p:spPr>
      </p:pic>
      <p:pic>
        <p:nvPicPr>
          <p:cNvPr id="22" name="Obrázek 21" descr="C:\Users\Admin\Desktop\foto pre p. Petrikovič\DSC_1023.JPG"/>
          <p:cNvPicPr/>
          <p:nvPr/>
        </p:nvPicPr>
        <p:blipFill>
          <a:blip r:embed="rId6" cstate="print"/>
          <a:srcRect/>
          <a:stretch>
            <a:fillRect/>
          </a:stretch>
        </p:blipFill>
        <p:spPr bwMode="auto">
          <a:xfrm>
            <a:off x="5000628" y="1500174"/>
            <a:ext cx="2786082" cy="1643075"/>
          </a:xfrm>
          <a:prstGeom prst="rect">
            <a:avLst/>
          </a:prstGeom>
          <a:noFill/>
          <a:ln w="9525">
            <a:noFill/>
            <a:miter lim="800000"/>
            <a:headEnd/>
            <a:tailEnd/>
          </a:ln>
        </p:spPr>
      </p:pic>
      <p:pic>
        <p:nvPicPr>
          <p:cNvPr id="23" name="Obrázek 22" descr="C:\Users\Admin\Desktop\foto pre p. Petrikovič\DSC_1026.JPG"/>
          <p:cNvPicPr/>
          <p:nvPr/>
        </p:nvPicPr>
        <p:blipFill>
          <a:blip r:embed="rId7" cstate="print"/>
          <a:srcRect/>
          <a:stretch>
            <a:fillRect/>
          </a:stretch>
        </p:blipFill>
        <p:spPr bwMode="auto">
          <a:xfrm>
            <a:off x="5000628" y="3286124"/>
            <a:ext cx="2786082" cy="1785950"/>
          </a:xfrm>
          <a:prstGeom prst="rect">
            <a:avLst/>
          </a:prstGeom>
          <a:noFill/>
          <a:ln w="9525">
            <a:noFill/>
            <a:miter lim="800000"/>
            <a:headEnd/>
            <a:tailEnd/>
          </a:ln>
        </p:spPr>
      </p:pic>
    </p:spTree>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44044" y="4978659"/>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71612"/>
            <a:ext cx="3214710" cy="2062103"/>
          </a:xfrm>
          <a:prstGeom prst="rect">
            <a:avLst/>
          </a:prstGeom>
          <a:noFill/>
        </p:spPr>
        <p:txBody>
          <a:bodyPr wrap="square" rtlCol="0">
            <a:spAutoFit/>
          </a:bodyPr>
          <a:lstStyle/>
          <a:p>
            <a:pPr algn="just"/>
            <a:r>
              <a:rPr lang="sk-SK" sz="2000" b="1" dirty="0">
                <a:latin typeface="Monotype Corsiva" pitchFamily="66" charset="0"/>
              </a:rPr>
              <a:t>Pondelok: </a:t>
            </a:r>
            <a:r>
              <a:rPr lang="sk-SK" b="1" dirty="0">
                <a:latin typeface="Monotype Corsiva" pitchFamily="66" charset="0"/>
              </a:rPr>
              <a:t>7.11.2022                                  </a:t>
            </a:r>
          </a:p>
          <a:p>
            <a:pPr algn="just"/>
            <a:r>
              <a:rPr lang="sk-SK" b="1" dirty="0">
                <a:latin typeface="Monotype Corsiva" pitchFamily="66" charset="0"/>
              </a:rPr>
              <a:t>17:20 </a:t>
            </a:r>
            <a:r>
              <a:rPr lang="sk-SK" dirty="0">
                <a:latin typeface="Monotype Corsiva" pitchFamily="66" charset="0"/>
              </a:rPr>
              <a:t>– rozjímavý ruženec – </a:t>
            </a:r>
            <a:r>
              <a:rPr lang="sk-SK" dirty="0" err="1">
                <a:latin typeface="Monotype Corsiva" pitchFamily="66" charset="0"/>
              </a:rPr>
              <a:t>predmodlievajú</a:t>
            </a:r>
            <a:r>
              <a:rPr lang="sk-SK" dirty="0">
                <a:latin typeface="Monotype Corsiva" pitchFamily="66" charset="0"/>
              </a:rPr>
              <a:t> sa skauti.       </a:t>
            </a:r>
            <a:r>
              <a:rPr lang="sk-SK" b="1" dirty="0">
                <a:latin typeface="Monotype Corsiva" pitchFamily="66" charset="0"/>
              </a:rPr>
              <a:t>             </a:t>
            </a:r>
          </a:p>
          <a:p>
            <a:pPr algn="just"/>
            <a:r>
              <a:rPr lang="sk-SK" b="1" dirty="0">
                <a:latin typeface="Monotype Corsiva" pitchFamily="66" charset="0"/>
              </a:rPr>
              <a:t>18:00 </a:t>
            </a:r>
            <a:r>
              <a:rPr lang="sk-SK" dirty="0">
                <a:latin typeface="Monotype Corsiva" pitchFamily="66" charset="0"/>
              </a:rPr>
              <a:t>– Svätá omša </a:t>
            </a:r>
          </a:p>
          <a:p>
            <a:pPr algn="just"/>
            <a:r>
              <a:rPr lang="sk-SK" b="1" dirty="0">
                <a:latin typeface="Monotype Corsiva" pitchFamily="66" charset="0"/>
              </a:rPr>
              <a:t>Celebrant:</a:t>
            </a:r>
            <a:r>
              <a:rPr lang="sk-SK" dirty="0">
                <a:latin typeface="Monotype Corsiva" pitchFamily="66" charset="0"/>
              </a:rPr>
              <a:t> </a:t>
            </a:r>
            <a:r>
              <a:rPr lang="sk-SK" dirty="0" err="1">
                <a:latin typeface="Monotype Corsiva" pitchFamily="66" charset="0"/>
              </a:rPr>
              <a:t>Vdp</a:t>
            </a:r>
            <a:r>
              <a:rPr lang="sk-SK" dirty="0">
                <a:latin typeface="Monotype Corsiva" pitchFamily="66" charset="0"/>
              </a:rPr>
              <a:t>. Mgr. Michal Vlček, farár v </a:t>
            </a:r>
            <a:r>
              <a:rPr lang="sk-SK" dirty="0" err="1">
                <a:latin typeface="Monotype Corsiva" pitchFamily="66" charset="0"/>
              </a:rPr>
              <a:t>Klátovej</a:t>
            </a:r>
            <a:r>
              <a:rPr lang="sk-SK" dirty="0">
                <a:latin typeface="Monotype Corsiva" pitchFamily="66" charset="0"/>
              </a:rPr>
              <a:t> Novej Vsi</a:t>
            </a:r>
          </a:p>
          <a:p>
            <a:pPr algn="just"/>
            <a:r>
              <a:rPr lang="sk-SK" b="1" dirty="0">
                <a:latin typeface="Monotype Corsiva" pitchFamily="66" charset="0"/>
              </a:rPr>
              <a:t>Téma: sviatosť birmovania</a:t>
            </a:r>
          </a:p>
        </p:txBody>
      </p:sp>
      <p:pic>
        <p:nvPicPr>
          <p:cNvPr id="22" name="Obrázek 19" descr="C:\Users\Admin\Desktop\foto pre p. Petrikovič\DSC_1202.JPG">
            <a:extLst>
              <a:ext uri="{FF2B5EF4-FFF2-40B4-BE49-F238E27FC236}">
                <a16:creationId xmlns:a16="http://schemas.microsoft.com/office/drawing/2014/main" id="{8221CB87-5501-4658-8B1B-1DF821459681}"/>
              </a:ext>
            </a:extLst>
          </p:cNvPr>
          <p:cNvPicPr/>
          <p:nvPr/>
        </p:nvPicPr>
        <p:blipFill>
          <a:blip r:embed="rId4" cstate="print"/>
          <a:srcRect/>
          <a:stretch>
            <a:fillRect/>
          </a:stretch>
        </p:blipFill>
        <p:spPr bwMode="auto">
          <a:xfrm>
            <a:off x="1314948" y="3610516"/>
            <a:ext cx="2727890" cy="1431206"/>
          </a:xfrm>
          <a:prstGeom prst="rect">
            <a:avLst/>
          </a:prstGeom>
          <a:noFill/>
          <a:ln w="9525">
            <a:noFill/>
            <a:miter lim="800000"/>
            <a:headEnd/>
            <a:tailEnd/>
          </a:ln>
        </p:spPr>
      </p:pic>
      <p:pic>
        <p:nvPicPr>
          <p:cNvPr id="23" name="Obrázek 20" descr="C:\Users\Admin\Desktop\foto pre p. Petrikovič\DSC_1198.JPG">
            <a:extLst>
              <a:ext uri="{FF2B5EF4-FFF2-40B4-BE49-F238E27FC236}">
                <a16:creationId xmlns:a16="http://schemas.microsoft.com/office/drawing/2014/main" id="{0D9795C7-FE86-4F88-84A5-11C060E94FCA}"/>
              </a:ext>
            </a:extLst>
          </p:cNvPr>
          <p:cNvPicPr/>
          <p:nvPr/>
        </p:nvPicPr>
        <p:blipFill>
          <a:blip r:embed="rId5" cstate="print"/>
          <a:srcRect/>
          <a:stretch>
            <a:fillRect/>
          </a:stretch>
        </p:blipFill>
        <p:spPr bwMode="auto">
          <a:xfrm>
            <a:off x="5036347" y="1537896"/>
            <a:ext cx="2786082" cy="1771651"/>
          </a:xfrm>
          <a:prstGeom prst="rect">
            <a:avLst/>
          </a:prstGeom>
          <a:noFill/>
          <a:ln w="9525">
            <a:noFill/>
            <a:miter lim="800000"/>
            <a:headEnd/>
            <a:tailEnd/>
          </a:ln>
        </p:spPr>
      </p:pic>
      <p:pic>
        <p:nvPicPr>
          <p:cNvPr id="25" name="Obrázek 22" descr="https://bosany.fara.sk/storage/app/uploads/public/637/55b/2bc/63755b2bc8d56829979176.jpg">
            <a:extLst>
              <a:ext uri="{FF2B5EF4-FFF2-40B4-BE49-F238E27FC236}">
                <a16:creationId xmlns:a16="http://schemas.microsoft.com/office/drawing/2014/main" id="{B5D1828F-468D-426B-B0F5-1591B59D1A53}"/>
              </a:ext>
            </a:extLst>
          </p:cNvPr>
          <p:cNvPicPr/>
          <p:nvPr/>
        </p:nvPicPr>
        <p:blipFill>
          <a:blip r:embed="rId6" cstate="print"/>
          <a:srcRect/>
          <a:stretch>
            <a:fillRect/>
          </a:stretch>
        </p:blipFill>
        <p:spPr bwMode="auto">
          <a:xfrm>
            <a:off x="5036347" y="3394656"/>
            <a:ext cx="2786082" cy="1714512"/>
          </a:xfrm>
          <a:prstGeom prst="rect">
            <a:avLst/>
          </a:prstGeom>
          <a:noFill/>
          <a:ln w="9525">
            <a:noFill/>
            <a:miter lim="800000"/>
            <a:headEnd/>
            <a:tailEnd/>
          </a:ln>
        </p:spPr>
      </p:pic>
    </p:spTree>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477875"/>
          </a:xfrm>
          <a:prstGeom prst="rect">
            <a:avLst/>
          </a:prstGeom>
          <a:noFill/>
        </p:spPr>
        <p:txBody>
          <a:bodyPr wrap="square" rtlCol="0">
            <a:spAutoFit/>
          </a:bodyPr>
          <a:lstStyle/>
          <a:p>
            <a:pPr algn="just"/>
            <a:endParaRPr lang="sk-SK" sz="2000" b="1" dirty="0">
              <a:latin typeface="Monotype Corsiva" pitchFamily="66" charset="0"/>
            </a:endParaRPr>
          </a:p>
          <a:p>
            <a:pPr algn="just"/>
            <a:r>
              <a:rPr lang="sk-SK" sz="2000" b="1" dirty="0">
                <a:latin typeface="Monotype Corsiva" pitchFamily="66" charset="0"/>
              </a:rPr>
              <a:t>Utorok:</a:t>
            </a:r>
            <a:r>
              <a:rPr lang="sk-SK" b="1" dirty="0">
                <a:latin typeface="Monotype Corsiva" pitchFamily="66" charset="0"/>
              </a:rPr>
              <a:t> 8.11.2022</a:t>
            </a:r>
          </a:p>
          <a:p>
            <a:pPr algn="just"/>
            <a:r>
              <a:rPr lang="sk-SK" b="1" dirty="0">
                <a:latin typeface="Monotype Corsiva" pitchFamily="66" charset="0"/>
              </a:rPr>
              <a:t>17:20 </a:t>
            </a:r>
            <a:r>
              <a:rPr lang="sk-SK" dirty="0">
                <a:latin typeface="Monotype Corsiva" pitchFamily="66" charset="0"/>
              </a:rPr>
              <a:t>rozjímavý ruženec – </a:t>
            </a:r>
            <a:r>
              <a:rPr lang="sk-SK" dirty="0" err="1">
                <a:latin typeface="Monotype Corsiva" pitchFamily="66" charset="0"/>
              </a:rPr>
              <a:t>predmodlieva</a:t>
            </a:r>
            <a:r>
              <a:rPr lang="sk-SK" dirty="0">
                <a:latin typeface="Monotype Corsiva" pitchFamily="66" charset="0"/>
              </a:rPr>
              <a:t> sa spoločenstvo Modlitby matiek.                               </a:t>
            </a:r>
          </a:p>
          <a:p>
            <a:pPr algn="just"/>
            <a:r>
              <a:rPr lang="sk-SK" b="1" dirty="0">
                <a:latin typeface="Monotype Corsiva" pitchFamily="66" charset="0"/>
              </a:rPr>
              <a:t>18:00</a:t>
            </a:r>
            <a:r>
              <a:rPr lang="sk-SK" dirty="0">
                <a:latin typeface="Monotype Corsiva" pitchFamily="66" charset="0"/>
              </a:rPr>
              <a:t> – Svätá omša</a:t>
            </a:r>
          </a:p>
          <a:p>
            <a:pPr algn="just"/>
            <a:r>
              <a:rPr lang="sk-SK" b="1" dirty="0">
                <a:latin typeface="Monotype Corsiva" pitchFamily="66" charset="0"/>
              </a:rPr>
              <a:t>Celebrant: </a:t>
            </a:r>
            <a:r>
              <a:rPr lang="sk-SK" dirty="0" err="1">
                <a:latin typeface="Monotype Corsiva" pitchFamily="66" charset="0"/>
              </a:rPr>
              <a:t>ThLic</a:t>
            </a:r>
            <a:r>
              <a:rPr lang="sk-SK" dirty="0">
                <a:latin typeface="Monotype Corsiva" pitchFamily="66" charset="0"/>
              </a:rPr>
              <a:t>. Jozef </a:t>
            </a:r>
            <a:r>
              <a:rPr lang="sk-SK" dirty="0" err="1">
                <a:latin typeface="Monotype Corsiva" pitchFamily="66" charset="0"/>
              </a:rPr>
              <a:t>Švercel</a:t>
            </a:r>
            <a:r>
              <a:rPr lang="sk-SK" dirty="0">
                <a:latin typeface="Monotype Corsiva" pitchFamily="66" charset="0"/>
              </a:rPr>
              <a:t>, PhD., farár v Nitrianskej Strede </a:t>
            </a:r>
            <a:r>
              <a:rPr lang="sk-SK" b="1" dirty="0">
                <a:latin typeface="Monotype Corsiva" pitchFamily="66" charset="0"/>
              </a:rPr>
              <a:t>Téma:</a:t>
            </a:r>
            <a:r>
              <a:rPr lang="sk-SK" dirty="0">
                <a:latin typeface="Monotype Corsiva" pitchFamily="66" charset="0"/>
              </a:rPr>
              <a:t> </a:t>
            </a:r>
            <a:r>
              <a:rPr lang="sk-SK" b="1" dirty="0">
                <a:latin typeface="Monotype Corsiva" pitchFamily="66" charset="0"/>
              </a:rPr>
              <a:t>sviatosť zmierenia</a:t>
            </a:r>
          </a:p>
          <a:p>
            <a:pPr algn="just"/>
            <a:r>
              <a:rPr lang="sk-SK" b="1" dirty="0">
                <a:latin typeface="Monotype Corsiva" pitchFamily="66" charset="0"/>
              </a:rPr>
              <a:t>Spevokol: </a:t>
            </a:r>
            <a:r>
              <a:rPr lang="sk-SK" dirty="0">
                <a:latin typeface="Monotype Corsiva" pitchFamily="66" charset="0"/>
              </a:rPr>
              <a:t>Spevácky zbor pri kostole Narodenia Panny Márie v Krnči pod vedením </a:t>
            </a:r>
            <a:r>
              <a:rPr lang="sk-SK" dirty="0" err="1">
                <a:latin typeface="Monotype Corsiva" pitchFamily="66" charset="0"/>
              </a:rPr>
              <a:t>Juliusa</a:t>
            </a:r>
            <a:r>
              <a:rPr lang="sk-SK" dirty="0">
                <a:latin typeface="Monotype Corsiva" pitchFamily="66" charset="0"/>
              </a:rPr>
              <a:t> </a:t>
            </a:r>
            <a:r>
              <a:rPr lang="sk-SK" dirty="0" err="1">
                <a:latin typeface="Monotype Corsiva" pitchFamily="66" charset="0"/>
              </a:rPr>
              <a:t>Štreichera</a:t>
            </a:r>
            <a:endParaRPr lang="sk-SK" b="1" dirty="0">
              <a:latin typeface="Monotype Corsiva" pitchFamily="66" charset="0"/>
            </a:endParaRPr>
          </a:p>
        </p:txBody>
      </p:sp>
      <p:pic>
        <p:nvPicPr>
          <p:cNvPr id="21" name="Obrázek 20" descr="Výsledok vyhľadávania obrázkov pre dopyt jozef švercel knaz"/>
          <p:cNvPicPr/>
          <p:nvPr/>
        </p:nvPicPr>
        <p:blipFill>
          <a:blip r:embed="rId4"/>
          <a:srcRect/>
          <a:stretch>
            <a:fillRect/>
          </a:stretch>
        </p:blipFill>
        <p:spPr bwMode="auto">
          <a:xfrm>
            <a:off x="5286380" y="2357430"/>
            <a:ext cx="2214578" cy="2000264"/>
          </a:xfrm>
          <a:prstGeom prst="rect">
            <a:avLst/>
          </a:prstGeom>
          <a:noFill/>
          <a:ln w="9525">
            <a:noFill/>
            <a:miter lim="800000"/>
            <a:headEnd/>
            <a:tailEnd/>
          </a:ln>
        </p:spPr>
      </p:pic>
    </p:spTree>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esktop\foto pre p. Petrikovič\DSC_1231.JPG"/>
          <p:cNvPicPr/>
          <p:nvPr/>
        </p:nvPicPr>
        <p:blipFill>
          <a:blip r:embed="rId4" cstate="print"/>
          <a:srcRect/>
          <a:stretch>
            <a:fillRect/>
          </a:stretch>
        </p:blipFill>
        <p:spPr bwMode="auto">
          <a:xfrm>
            <a:off x="1357290" y="1500174"/>
            <a:ext cx="2786082" cy="1714512"/>
          </a:xfrm>
          <a:prstGeom prst="rect">
            <a:avLst/>
          </a:prstGeom>
          <a:noFill/>
          <a:ln w="9525">
            <a:noFill/>
            <a:miter lim="800000"/>
            <a:headEnd/>
            <a:tailEnd/>
          </a:ln>
        </p:spPr>
      </p:pic>
      <p:pic>
        <p:nvPicPr>
          <p:cNvPr id="21" name="Obrázek 20" descr="https://bosany.fara.sk/storage/app/uploads/public/637/55b/109/63755b1096091656141115.jpg"/>
          <p:cNvPicPr/>
          <p:nvPr/>
        </p:nvPicPr>
        <p:blipFill>
          <a:blip r:embed="rId5" cstate="print">
            <a:lum bright="-10000"/>
          </a:blip>
          <a:srcRect/>
          <a:stretch>
            <a:fillRect/>
          </a:stretch>
        </p:blipFill>
        <p:spPr bwMode="auto">
          <a:xfrm>
            <a:off x="1357290" y="3286124"/>
            <a:ext cx="2786082" cy="1714512"/>
          </a:xfrm>
          <a:prstGeom prst="rect">
            <a:avLst/>
          </a:prstGeom>
          <a:noFill/>
          <a:ln w="9525">
            <a:noFill/>
            <a:miter lim="800000"/>
            <a:headEnd/>
            <a:tailEnd/>
          </a:ln>
        </p:spPr>
      </p:pic>
      <p:pic>
        <p:nvPicPr>
          <p:cNvPr id="22" name="Obrázek 21" descr="C:\Users\Admin\Desktop\foto pre p. Petrikovič\DSC_1240.JPG"/>
          <p:cNvPicPr/>
          <p:nvPr/>
        </p:nvPicPr>
        <p:blipFill>
          <a:blip r:embed="rId6" cstate="print"/>
          <a:srcRect/>
          <a:stretch>
            <a:fillRect/>
          </a:stretch>
        </p:blipFill>
        <p:spPr bwMode="auto">
          <a:xfrm>
            <a:off x="5072066" y="1500173"/>
            <a:ext cx="2714644" cy="1738313"/>
          </a:xfrm>
          <a:prstGeom prst="rect">
            <a:avLst/>
          </a:prstGeom>
          <a:noFill/>
          <a:ln w="9525">
            <a:noFill/>
            <a:miter lim="800000"/>
            <a:headEnd/>
            <a:tailEnd/>
          </a:ln>
        </p:spPr>
      </p:pic>
      <p:pic>
        <p:nvPicPr>
          <p:cNvPr id="23" name="Obrázek 22" descr="C:\Users\Admin\Desktop\foto pre p. Petrikovič\DSC_1257.JPG"/>
          <p:cNvPicPr/>
          <p:nvPr/>
        </p:nvPicPr>
        <p:blipFill>
          <a:blip r:embed="rId7" cstate="print"/>
          <a:srcRect/>
          <a:stretch>
            <a:fillRect/>
          </a:stretch>
        </p:blipFill>
        <p:spPr bwMode="auto">
          <a:xfrm>
            <a:off x="5072066" y="3286124"/>
            <a:ext cx="2714644" cy="1738313"/>
          </a:xfrm>
          <a:prstGeom prst="rect">
            <a:avLst/>
          </a:prstGeom>
          <a:noFill/>
          <a:ln w="9525">
            <a:noFill/>
            <a:miter lim="800000"/>
            <a:headEnd/>
            <a:tailEnd/>
          </a:ln>
        </p:spPr>
      </p:pic>
    </p:spTree>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447098"/>
          </a:xfrm>
          <a:prstGeom prst="rect">
            <a:avLst/>
          </a:prstGeom>
          <a:noFill/>
        </p:spPr>
        <p:txBody>
          <a:bodyPr wrap="square" rtlCol="0">
            <a:spAutoFit/>
          </a:bodyPr>
          <a:lstStyle/>
          <a:p>
            <a:pPr algn="just"/>
            <a:r>
              <a:rPr lang="sk-SK" sz="2000" b="1" dirty="0">
                <a:latin typeface="Monotype Corsiva" pitchFamily="66" charset="0"/>
              </a:rPr>
              <a:t>Streda: </a:t>
            </a:r>
            <a:r>
              <a:rPr lang="sk-SK" b="1" dirty="0">
                <a:latin typeface="Monotype Corsiva" pitchFamily="66" charset="0"/>
              </a:rPr>
              <a:t>9.11.2022</a:t>
            </a:r>
          </a:p>
          <a:p>
            <a:pPr algn="just"/>
            <a:r>
              <a:rPr lang="sk-SK" b="1" dirty="0">
                <a:latin typeface="Monotype Corsiva" pitchFamily="66" charset="0"/>
              </a:rPr>
              <a:t>17:20 -</a:t>
            </a:r>
            <a:r>
              <a:rPr lang="sk-SK" dirty="0">
                <a:latin typeface="Monotype Corsiva" pitchFamily="66" charset="0"/>
              </a:rPr>
              <a:t> rozjímavý ruženec – </a:t>
            </a:r>
            <a:r>
              <a:rPr lang="sk-SK" dirty="0" err="1">
                <a:latin typeface="Monotype Corsiva" pitchFamily="66" charset="0"/>
              </a:rPr>
              <a:t>predmodlievajú</a:t>
            </a:r>
            <a:r>
              <a:rPr lang="sk-SK" dirty="0">
                <a:latin typeface="Monotype Corsiva" pitchFamily="66" charset="0"/>
              </a:rPr>
              <a:t> sa rehoľné sestry.                                                    </a:t>
            </a:r>
          </a:p>
          <a:p>
            <a:pPr algn="just"/>
            <a:r>
              <a:rPr lang="sk-SK" b="1" spc="-40" dirty="0">
                <a:latin typeface="Monotype Corsiva" pitchFamily="66" charset="0"/>
              </a:rPr>
              <a:t>18:00 - </a:t>
            </a:r>
            <a:r>
              <a:rPr lang="sk-SK" spc="-40" dirty="0">
                <a:latin typeface="Monotype Corsiva" pitchFamily="66" charset="0"/>
              </a:rPr>
              <a:t>Svätá omša.                       </a:t>
            </a:r>
          </a:p>
          <a:p>
            <a:pPr algn="just"/>
            <a:r>
              <a:rPr lang="sk-SK" dirty="0">
                <a:latin typeface="Monotype Corsiva" pitchFamily="66" charset="0"/>
              </a:rPr>
              <a:t>Pri svätej omši sa bude vysluhovať pomazanie chorých.</a:t>
            </a:r>
          </a:p>
          <a:p>
            <a:pPr algn="just"/>
            <a:r>
              <a:rPr lang="sk-SK" b="1" dirty="0">
                <a:latin typeface="Monotype Corsiva" pitchFamily="66" charset="0"/>
              </a:rPr>
              <a:t>Celebrant</a:t>
            </a:r>
            <a:r>
              <a:rPr lang="sk-SK" dirty="0">
                <a:latin typeface="Monotype Corsiva" pitchFamily="66" charset="0"/>
              </a:rPr>
              <a:t>: </a:t>
            </a:r>
            <a:r>
              <a:rPr lang="sk-SK" dirty="0" err="1">
                <a:latin typeface="Monotype Corsiva" pitchFamily="66" charset="0"/>
              </a:rPr>
              <a:t>Vsdp</a:t>
            </a:r>
            <a:r>
              <a:rPr lang="sk-SK" dirty="0">
                <a:latin typeface="Monotype Corsiva" pitchFamily="66" charset="0"/>
              </a:rPr>
              <a:t>. ThDr. Peter Michalov PhD., farár – dekan v Močenku.                                 </a:t>
            </a:r>
            <a:r>
              <a:rPr lang="sk-SK" b="1" dirty="0">
                <a:latin typeface="Monotype Corsiva" pitchFamily="66" charset="0"/>
              </a:rPr>
              <a:t>Téma:</a:t>
            </a:r>
            <a:r>
              <a:rPr lang="sk-SK" dirty="0">
                <a:latin typeface="Monotype Corsiva" pitchFamily="66" charset="0"/>
              </a:rPr>
              <a:t> </a:t>
            </a:r>
            <a:r>
              <a:rPr lang="sk-SK" b="1" dirty="0">
                <a:latin typeface="Monotype Corsiva" pitchFamily="66" charset="0"/>
              </a:rPr>
              <a:t>sviatosť pomazania chorých                                                 Spevokol: </a:t>
            </a:r>
            <a:r>
              <a:rPr lang="sk-SK" dirty="0" err="1">
                <a:latin typeface="Monotype Corsiva" pitchFamily="66" charset="0"/>
              </a:rPr>
              <a:t>Lidovec</a:t>
            </a:r>
            <a:r>
              <a:rPr lang="sk-SK" dirty="0">
                <a:latin typeface="Monotype Corsiva" pitchFamily="66" charset="0"/>
              </a:rPr>
              <a:t> zo Solčian pod vedením Mariána </a:t>
            </a:r>
            <a:r>
              <a:rPr lang="sk-SK" dirty="0" err="1">
                <a:latin typeface="Monotype Corsiva" pitchFamily="66" charset="0"/>
              </a:rPr>
              <a:t>Veverku</a:t>
            </a:r>
            <a:r>
              <a:rPr lang="sk-SK" dirty="0">
                <a:latin typeface="Monotype Corsiva" pitchFamily="66" charset="0"/>
              </a:rPr>
              <a:t>.</a:t>
            </a:r>
          </a:p>
        </p:txBody>
      </p:sp>
      <p:pic>
        <p:nvPicPr>
          <p:cNvPr id="21" name="Obrázek 20" descr="Noví duchovní vo farnosti | OBEC MOČENOK"/>
          <p:cNvPicPr/>
          <p:nvPr/>
        </p:nvPicPr>
        <p:blipFill>
          <a:blip r:embed="rId4"/>
          <a:srcRect l="14063" r="20312"/>
          <a:stretch>
            <a:fillRect/>
          </a:stretch>
        </p:blipFill>
        <p:spPr bwMode="auto">
          <a:xfrm>
            <a:off x="5072066" y="2000240"/>
            <a:ext cx="2786082" cy="2357454"/>
          </a:xfrm>
          <a:prstGeom prst="rect">
            <a:avLst/>
          </a:prstGeom>
          <a:noFill/>
          <a:ln w="9525">
            <a:noFill/>
            <a:miter lim="800000"/>
            <a:headEnd/>
            <a:tailEnd/>
          </a:ln>
        </p:spPr>
      </p:pic>
    </p:spTree>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https://bosany.fara.sk/storage/app/uploads/public/637/55b/134/63755b1349e89904004172.jpg"/>
          <p:cNvPicPr/>
          <p:nvPr/>
        </p:nvPicPr>
        <p:blipFill>
          <a:blip r:embed="rId4" cstate="print"/>
          <a:srcRect/>
          <a:stretch>
            <a:fillRect/>
          </a:stretch>
        </p:blipFill>
        <p:spPr bwMode="auto">
          <a:xfrm>
            <a:off x="1285852" y="1571612"/>
            <a:ext cx="2857520" cy="1643074"/>
          </a:xfrm>
          <a:prstGeom prst="rect">
            <a:avLst/>
          </a:prstGeom>
          <a:noFill/>
          <a:ln w="9525">
            <a:noFill/>
            <a:miter lim="800000"/>
            <a:headEnd/>
            <a:tailEnd/>
          </a:ln>
        </p:spPr>
      </p:pic>
      <p:pic>
        <p:nvPicPr>
          <p:cNvPr id="21" name="Obrázek 20" descr="https://bosany.fara.sk/storage/app/uploads/public/637/55b/14e/63755b14ea2fa211783466.jpg"/>
          <p:cNvPicPr/>
          <p:nvPr/>
        </p:nvPicPr>
        <p:blipFill>
          <a:blip r:embed="rId5" cstate="print"/>
          <a:srcRect/>
          <a:stretch>
            <a:fillRect/>
          </a:stretch>
        </p:blipFill>
        <p:spPr bwMode="auto">
          <a:xfrm>
            <a:off x="1285852" y="3286124"/>
            <a:ext cx="2857520" cy="1714512"/>
          </a:xfrm>
          <a:prstGeom prst="rect">
            <a:avLst/>
          </a:prstGeom>
          <a:noFill/>
          <a:ln w="9525">
            <a:noFill/>
            <a:miter lim="800000"/>
            <a:headEnd/>
            <a:tailEnd/>
          </a:ln>
        </p:spPr>
      </p:pic>
      <p:pic>
        <p:nvPicPr>
          <p:cNvPr id="23" name="Obrázek 22" descr="https://bosany.fara.sk/storage/app/uploads/public/637/55b/13c/63755b13c7448042908015.jpg"/>
          <p:cNvPicPr/>
          <p:nvPr/>
        </p:nvPicPr>
        <p:blipFill>
          <a:blip r:embed="rId6" cstate="print"/>
          <a:srcRect/>
          <a:stretch>
            <a:fillRect/>
          </a:stretch>
        </p:blipFill>
        <p:spPr bwMode="auto">
          <a:xfrm>
            <a:off x="5000628" y="1571612"/>
            <a:ext cx="2857520" cy="1643074"/>
          </a:xfrm>
          <a:prstGeom prst="rect">
            <a:avLst/>
          </a:prstGeom>
          <a:noFill/>
          <a:ln w="9525">
            <a:noFill/>
            <a:miter lim="800000"/>
            <a:headEnd/>
            <a:tailEnd/>
          </a:ln>
        </p:spPr>
      </p:pic>
      <p:pic>
        <p:nvPicPr>
          <p:cNvPr id="24" name="Obrázek 23" descr="https://bosany.fara.sk/storage/app/uploads/public/637/55b/163/63755b163e861061016149.jpg"/>
          <p:cNvPicPr/>
          <p:nvPr/>
        </p:nvPicPr>
        <p:blipFill>
          <a:blip r:embed="rId7" cstate="print"/>
          <a:srcRect/>
          <a:stretch>
            <a:fillRect/>
          </a:stretch>
        </p:blipFill>
        <p:spPr bwMode="auto">
          <a:xfrm>
            <a:off x="5000628" y="3286124"/>
            <a:ext cx="2857520" cy="1714512"/>
          </a:xfrm>
          <a:prstGeom prst="rect">
            <a:avLst/>
          </a:prstGeom>
          <a:noFill/>
          <a:ln w="9525">
            <a:noFill/>
            <a:miter lim="800000"/>
            <a:headEnd/>
            <a:tailEnd/>
          </a:ln>
        </p:spPr>
      </p:pic>
    </p:spTree>
  </p:cSld>
  <p:clrMapOvr>
    <a:masterClrMapping/>
  </p:clrMapOvr>
  <p:transition spd="slow">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71612"/>
            <a:ext cx="3143272" cy="3724096"/>
          </a:xfrm>
          <a:prstGeom prst="rect">
            <a:avLst/>
          </a:prstGeom>
          <a:noFill/>
        </p:spPr>
        <p:txBody>
          <a:bodyPr wrap="square" rtlCol="0">
            <a:spAutoFit/>
          </a:bodyPr>
          <a:lstStyle/>
          <a:p>
            <a:pPr algn="just"/>
            <a:r>
              <a:rPr lang="sk-SK" sz="2000" b="1" dirty="0">
                <a:latin typeface="Monotype Corsiva" pitchFamily="66" charset="0"/>
              </a:rPr>
              <a:t>Štvrtok: </a:t>
            </a:r>
            <a:r>
              <a:rPr lang="sk-SK" b="1" dirty="0">
                <a:latin typeface="Monotype Corsiva" pitchFamily="66" charset="0"/>
              </a:rPr>
              <a:t>10.11.2022    </a:t>
            </a:r>
          </a:p>
          <a:p>
            <a:pPr algn="just"/>
            <a:r>
              <a:rPr lang="sk-SK" b="1" dirty="0">
                <a:latin typeface="Monotype Corsiva" pitchFamily="66" charset="0"/>
              </a:rPr>
              <a:t>17:20- </a:t>
            </a:r>
            <a:r>
              <a:rPr lang="sk-SK" dirty="0">
                <a:latin typeface="Monotype Corsiva" pitchFamily="66" charset="0"/>
              </a:rPr>
              <a:t>rozjímavý ruženec – </a:t>
            </a:r>
            <a:r>
              <a:rPr lang="sk-SK" dirty="0" err="1">
                <a:latin typeface="Monotype Corsiva" pitchFamily="66" charset="0"/>
              </a:rPr>
              <a:t>predmodlievajú</a:t>
            </a:r>
            <a:r>
              <a:rPr lang="sk-SK" dirty="0">
                <a:latin typeface="Monotype Corsiva" pitchFamily="66" charset="0"/>
              </a:rPr>
              <a:t>  sa ženy.</a:t>
            </a:r>
            <a:r>
              <a:rPr lang="sk-SK" b="1" dirty="0">
                <a:latin typeface="Monotype Corsiva" pitchFamily="66" charset="0"/>
              </a:rPr>
              <a:t>                                 </a:t>
            </a:r>
          </a:p>
          <a:p>
            <a:pPr algn="just"/>
            <a:r>
              <a:rPr lang="sk-SK" b="1" dirty="0">
                <a:latin typeface="Monotype Corsiva" pitchFamily="66" charset="0"/>
              </a:rPr>
              <a:t>18:00 –</a:t>
            </a:r>
            <a:r>
              <a:rPr lang="sk-SK" dirty="0">
                <a:latin typeface="Monotype Corsiva" pitchFamily="66" charset="0"/>
              </a:rPr>
              <a:t> Svätá omša</a:t>
            </a:r>
          </a:p>
          <a:p>
            <a:pPr algn="just"/>
            <a:r>
              <a:rPr lang="sk-SK" b="1" dirty="0">
                <a:latin typeface="Monotype Corsiva" pitchFamily="66" charset="0"/>
              </a:rPr>
              <a:t>Celebrant:</a:t>
            </a:r>
            <a:r>
              <a:rPr lang="sk-SK" dirty="0">
                <a:latin typeface="Monotype Corsiva" pitchFamily="66" charset="0"/>
              </a:rPr>
              <a:t> </a:t>
            </a:r>
            <a:r>
              <a:rPr lang="sk-SK" dirty="0" err="1">
                <a:latin typeface="Monotype Corsiva" pitchFamily="66" charset="0"/>
              </a:rPr>
              <a:t>Vdp</a:t>
            </a:r>
            <a:r>
              <a:rPr lang="sk-SK" dirty="0">
                <a:latin typeface="Monotype Corsiva" pitchFamily="66" charset="0"/>
              </a:rPr>
              <a:t>. Mgr. Anton </a:t>
            </a:r>
            <a:r>
              <a:rPr lang="sk-SK" dirty="0" err="1">
                <a:latin typeface="Monotype Corsiva" pitchFamily="66" charset="0"/>
              </a:rPr>
              <a:t>Grznár</a:t>
            </a:r>
            <a:r>
              <a:rPr lang="sk-SK" dirty="0">
                <a:latin typeface="Monotype Corsiva" pitchFamily="66" charset="0"/>
              </a:rPr>
              <a:t>, výpomocný duchovný v Nitre na </a:t>
            </a:r>
            <a:r>
              <a:rPr lang="sk-SK" dirty="0" err="1">
                <a:latin typeface="Monotype Corsiva" pitchFamily="66" charset="0"/>
              </a:rPr>
              <a:t>Zobore</a:t>
            </a:r>
            <a:endParaRPr lang="sk-SK" dirty="0">
              <a:latin typeface="Monotype Corsiva" pitchFamily="66" charset="0"/>
            </a:endParaRPr>
          </a:p>
          <a:p>
            <a:pPr algn="just"/>
            <a:r>
              <a:rPr lang="sk-SK" b="1" dirty="0">
                <a:latin typeface="Monotype Corsiva" pitchFamily="66" charset="0"/>
              </a:rPr>
              <a:t>Téma: Sviatosť Oltárna</a:t>
            </a:r>
          </a:p>
          <a:p>
            <a:pPr algn="just"/>
            <a:r>
              <a:rPr lang="sk-SK" b="1" dirty="0">
                <a:latin typeface="Monotype Corsiva" pitchFamily="66" charset="0"/>
              </a:rPr>
              <a:t>Spevokol: </a:t>
            </a:r>
            <a:r>
              <a:rPr lang="sk-SK" dirty="0">
                <a:latin typeface="Monotype Corsiva" pitchFamily="66" charset="0"/>
              </a:rPr>
              <a:t>Spevácky zbor pri kostole Nanebovzatia Panny Márie z Chynorian pod vedením Ing. Zuzany </a:t>
            </a:r>
            <a:r>
              <a:rPr lang="sk-SK" dirty="0" err="1">
                <a:latin typeface="Monotype Corsiva" pitchFamily="66" charset="0"/>
              </a:rPr>
              <a:t>Beniakovej</a:t>
            </a:r>
            <a:r>
              <a:rPr lang="sk-SK" dirty="0">
                <a:latin typeface="Monotype Corsiva" pitchFamily="66" charset="0"/>
              </a:rPr>
              <a:t>. </a:t>
            </a:r>
            <a:endParaRPr lang="sk-SK" b="1" dirty="0">
              <a:latin typeface="Monotype Corsiva" pitchFamily="66" charset="0"/>
            </a:endParaRPr>
          </a:p>
          <a:p>
            <a:pPr algn="just"/>
            <a:r>
              <a:rPr lang="sk-SK" dirty="0">
                <a:latin typeface="Monotype Corsiva" pitchFamily="66" charset="0"/>
              </a:rPr>
              <a:t>                                       </a:t>
            </a:r>
          </a:p>
        </p:txBody>
      </p:sp>
      <p:pic>
        <p:nvPicPr>
          <p:cNvPr id="21" name="Obrázek 20" descr="http://www.biskupstvo-nitra.sk/wp-content/uploads/2015/11/b22.jpg"/>
          <p:cNvPicPr/>
          <p:nvPr/>
        </p:nvPicPr>
        <p:blipFill>
          <a:blip r:embed="rId4" cstate="print"/>
          <a:srcRect t="29675" r="71405" b="8230"/>
          <a:stretch>
            <a:fillRect/>
          </a:stretch>
        </p:blipFill>
        <p:spPr bwMode="auto">
          <a:xfrm>
            <a:off x="5357818" y="2071678"/>
            <a:ext cx="2143140" cy="2928958"/>
          </a:xfrm>
          <a:prstGeom prst="rect">
            <a:avLst/>
          </a:prstGeom>
          <a:noFill/>
          <a:ln w="9525">
            <a:noFill/>
            <a:miter lim="800000"/>
            <a:headEnd/>
            <a:tailEnd/>
          </a:ln>
        </p:spPr>
      </p:pic>
      <p:sp>
        <p:nvSpPr>
          <p:cNvPr id="22" name="TextovéPole 21"/>
          <p:cNvSpPr txBox="1"/>
          <p:nvPr/>
        </p:nvSpPr>
        <p:spPr>
          <a:xfrm>
            <a:off x="5286380" y="1571612"/>
            <a:ext cx="2357454" cy="369332"/>
          </a:xfrm>
          <a:prstGeom prst="rect">
            <a:avLst/>
          </a:prstGeom>
          <a:noFill/>
        </p:spPr>
        <p:txBody>
          <a:bodyPr wrap="square" rtlCol="0">
            <a:spAutoFit/>
          </a:bodyPr>
          <a:lstStyle/>
          <a:p>
            <a:r>
              <a:rPr lang="sk-SK" b="1" dirty="0">
                <a:latin typeface="Monotype Corsiva" pitchFamily="66" charset="0"/>
              </a:rPr>
              <a:t>19:00 </a:t>
            </a:r>
            <a:r>
              <a:rPr lang="sk-SK" dirty="0">
                <a:latin typeface="Monotype Corsiva" pitchFamily="66" charset="0"/>
              </a:rPr>
              <a:t> - adorácia</a:t>
            </a:r>
            <a:endParaRPr lang="sk-SK" dirty="0"/>
          </a:p>
        </p:txBody>
      </p:sp>
    </p:spTree>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https://bosany.fara.sk/storage/app/uploads/public/637/55b/1a2/63755b1a252be237007614.jpg"/>
          <p:cNvPicPr/>
          <p:nvPr/>
        </p:nvPicPr>
        <p:blipFill>
          <a:blip r:embed="rId4" cstate="print"/>
          <a:srcRect/>
          <a:stretch>
            <a:fillRect/>
          </a:stretch>
        </p:blipFill>
        <p:spPr bwMode="auto">
          <a:xfrm>
            <a:off x="1285852" y="1500174"/>
            <a:ext cx="2857520" cy="1785950"/>
          </a:xfrm>
          <a:prstGeom prst="rect">
            <a:avLst/>
          </a:prstGeom>
          <a:noFill/>
          <a:ln w="9525">
            <a:noFill/>
            <a:miter lim="800000"/>
            <a:headEnd/>
            <a:tailEnd/>
          </a:ln>
        </p:spPr>
      </p:pic>
      <p:pic>
        <p:nvPicPr>
          <p:cNvPr id="21" name="Obrázek 20" descr="https://bosany.fara.sk/storage/app/uploads/public/637/55b/1b4/63755b1b4e8e1503567394.jpg"/>
          <p:cNvPicPr/>
          <p:nvPr/>
        </p:nvPicPr>
        <p:blipFill>
          <a:blip r:embed="rId5" cstate="print"/>
          <a:srcRect/>
          <a:stretch>
            <a:fillRect/>
          </a:stretch>
        </p:blipFill>
        <p:spPr bwMode="auto">
          <a:xfrm>
            <a:off x="1285852" y="3357562"/>
            <a:ext cx="2786082" cy="1643074"/>
          </a:xfrm>
          <a:prstGeom prst="rect">
            <a:avLst/>
          </a:prstGeom>
          <a:noFill/>
          <a:ln w="9525">
            <a:noFill/>
            <a:miter lim="800000"/>
            <a:headEnd/>
            <a:tailEnd/>
          </a:ln>
        </p:spPr>
      </p:pic>
      <p:pic>
        <p:nvPicPr>
          <p:cNvPr id="22" name="Obrázek 21" descr="https://bosany.fara.sk/storage/app/uploads/public/637/55b/1d5/63755b1d500a4324660189.jpg"/>
          <p:cNvPicPr/>
          <p:nvPr/>
        </p:nvPicPr>
        <p:blipFill>
          <a:blip r:embed="rId6" cstate="print"/>
          <a:srcRect/>
          <a:stretch>
            <a:fillRect/>
          </a:stretch>
        </p:blipFill>
        <p:spPr bwMode="auto">
          <a:xfrm>
            <a:off x="5072066" y="1571612"/>
            <a:ext cx="2714644" cy="1643074"/>
          </a:xfrm>
          <a:prstGeom prst="rect">
            <a:avLst/>
          </a:prstGeom>
          <a:noFill/>
          <a:ln w="9525">
            <a:noFill/>
            <a:miter lim="800000"/>
            <a:headEnd/>
            <a:tailEnd/>
          </a:ln>
        </p:spPr>
      </p:pic>
      <p:pic>
        <p:nvPicPr>
          <p:cNvPr id="23" name="Obrázek 22" descr="https://bosany.fara.sk/storage/app/uploads/public/637/55b/1ec/63755b1ec6efb516603394.jpg"/>
          <p:cNvPicPr/>
          <p:nvPr/>
        </p:nvPicPr>
        <p:blipFill>
          <a:blip r:embed="rId7" cstate="print"/>
          <a:srcRect/>
          <a:stretch>
            <a:fillRect/>
          </a:stretch>
        </p:blipFill>
        <p:spPr bwMode="auto">
          <a:xfrm>
            <a:off x="5037151" y="3357562"/>
            <a:ext cx="2749559" cy="1643074"/>
          </a:xfrm>
          <a:prstGeom prst="rect">
            <a:avLst/>
          </a:prstGeom>
          <a:noFill/>
          <a:ln w="9525">
            <a:noFill/>
            <a:miter lim="800000"/>
            <a:headEnd/>
            <a:tailEnd/>
          </a:ln>
        </p:spPr>
      </p:pic>
    </p:spTree>
  </p:cSld>
  <p:clrMapOvr>
    <a:masterClrMapping/>
  </p:clrMapOvr>
  <p:transition spd="slow">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71612"/>
            <a:ext cx="3214710" cy="2893100"/>
          </a:xfrm>
          <a:prstGeom prst="rect">
            <a:avLst/>
          </a:prstGeom>
          <a:noFill/>
        </p:spPr>
        <p:txBody>
          <a:bodyPr wrap="square" rtlCol="0">
            <a:spAutoFit/>
          </a:bodyPr>
          <a:lstStyle/>
          <a:p>
            <a:pPr algn="just"/>
            <a:r>
              <a:rPr lang="sk-SK" sz="2000" b="1" dirty="0">
                <a:latin typeface="Monotype Corsiva" pitchFamily="66" charset="0"/>
              </a:rPr>
              <a:t>Piatok:</a:t>
            </a:r>
            <a:r>
              <a:rPr lang="sk-SK" b="1" dirty="0">
                <a:latin typeface="Monotype Corsiva" pitchFamily="66" charset="0"/>
              </a:rPr>
              <a:t> 11.11.2022                                        </a:t>
            </a:r>
          </a:p>
          <a:p>
            <a:pPr algn="just"/>
            <a:r>
              <a:rPr lang="sk-SK" b="1" dirty="0">
                <a:latin typeface="Monotype Corsiva" pitchFamily="66" charset="0"/>
              </a:rPr>
              <a:t>17:20 -</a:t>
            </a:r>
            <a:r>
              <a:rPr lang="sk-SK" dirty="0">
                <a:latin typeface="Monotype Corsiva" pitchFamily="66" charset="0"/>
              </a:rPr>
              <a:t> rozjímavý ruženec – </a:t>
            </a:r>
            <a:r>
              <a:rPr lang="sk-SK" dirty="0" err="1">
                <a:latin typeface="Monotype Corsiva" pitchFamily="66" charset="0"/>
              </a:rPr>
              <a:t>predmodlievajú</a:t>
            </a:r>
            <a:r>
              <a:rPr lang="sk-SK" dirty="0">
                <a:latin typeface="Monotype Corsiva" pitchFamily="66" charset="0"/>
              </a:rPr>
              <a:t> sa muži.                  </a:t>
            </a:r>
          </a:p>
          <a:p>
            <a:pPr algn="just"/>
            <a:r>
              <a:rPr lang="sk-SK" b="1" dirty="0">
                <a:latin typeface="Monotype Corsiva" pitchFamily="66" charset="0"/>
              </a:rPr>
              <a:t>18:00 –</a:t>
            </a:r>
            <a:r>
              <a:rPr lang="sk-SK" dirty="0">
                <a:latin typeface="Monotype Corsiva" pitchFamily="66" charset="0"/>
              </a:rPr>
              <a:t> Svätá omša.           </a:t>
            </a:r>
            <a:r>
              <a:rPr lang="sk-SK" b="1" dirty="0">
                <a:latin typeface="Monotype Corsiva" pitchFamily="66" charset="0"/>
              </a:rPr>
              <a:t>Celebrant: </a:t>
            </a:r>
            <a:r>
              <a:rPr lang="sk-SK" dirty="0" err="1">
                <a:latin typeface="Monotype Corsiva" pitchFamily="66" charset="0"/>
              </a:rPr>
              <a:t>Vdp</a:t>
            </a:r>
            <a:r>
              <a:rPr lang="sk-SK" dirty="0">
                <a:latin typeface="Monotype Corsiva" pitchFamily="66" charset="0"/>
              </a:rPr>
              <a:t>. ThDr. Pavol </a:t>
            </a:r>
            <a:r>
              <a:rPr lang="sk-SK" dirty="0" err="1">
                <a:latin typeface="Monotype Corsiva" pitchFamily="66" charset="0"/>
              </a:rPr>
              <a:t>Linet</a:t>
            </a:r>
            <a:r>
              <a:rPr lang="sk-SK" dirty="0">
                <a:latin typeface="Monotype Corsiva" pitchFamily="66" charset="0"/>
              </a:rPr>
              <a:t>, PhD., farár v Ostraticiach.</a:t>
            </a:r>
          </a:p>
          <a:p>
            <a:pPr algn="just"/>
            <a:r>
              <a:rPr lang="sk-SK" b="1" dirty="0">
                <a:latin typeface="Monotype Corsiva" pitchFamily="66" charset="0"/>
              </a:rPr>
              <a:t>Téma:</a:t>
            </a:r>
            <a:r>
              <a:rPr lang="sk-SK" dirty="0">
                <a:latin typeface="Monotype Corsiva" pitchFamily="66" charset="0"/>
              </a:rPr>
              <a:t> </a:t>
            </a:r>
            <a:r>
              <a:rPr lang="sk-SK" b="1" dirty="0">
                <a:latin typeface="Monotype Corsiva" pitchFamily="66" charset="0"/>
              </a:rPr>
              <a:t>sviatosť kňazstva</a:t>
            </a:r>
          </a:p>
          <a:p>
            <a:pPr algn="just"/>
            <a:r>
              <a:rPr lang="sk-SK" b="1" spc="-30" dirty="0">
                <a:latin typeface="Monotype Corsiva" pitchFamily="66" charset="0"/>
              </a:rPr>
              <a:t>Spevokol: </a:t>
            </a:r>
            <a:r>
              <a:rPr lang="sk-SK" spc="-30" dirty="0">
                <a:latin typeface="Monotype Corsiva" pitchFamily="66" charset="0"/>
              </a:rPr>
              <a:t>Spevácky zbor Krédo pri kostole svätého </a:t>
            </a:r>
            <a:r>
              <a:rPr lang="sk-SK" spc="-60" dirty="0">
                <a:latin typeface="Monotype Corsiva" pitchFamily="66" charset="0"/>
              </a:rPr>
              <a:t>Martina v Bošanoch pod vedením Mgr. Andrey Gajdošovej.</a:t>
            </a:r>
          </a:p>
        </p:txBody>
      </p:sp>
      <p:pic>
        <p:nvPicPr>
          <p:cNvPr id="21" name="Obrázek 20" descr="https://matica.sk/wp-content/uploads/2019/09/IMG_1345.jpg"/>
          <p:cNvPicPr/>
          <p:nvPr/>
        </p:nvPicPr>
        <p:blipFill>
          <a:blip r:embed="rId4" cstate="print"/>
          <a:srcRect l="55868" t="24173" r="3223" b="45198"/>
          <a:stretch>
            <a:fillRect/>
          </a:stretch>
        </p:blipFill>
        <p:spPr bwMode="auto">
          <a:xfrm>
            <a:off x="5214942" y="1785926"/>
            <a:ext cx="2500330" cy="3071834"/>
          </a:xfrm>
          <a:prstGeom prst="rect">
            <a:avLst/>
          </a:prstGeom>
          <a:noFill/>
          <a:ln w="9525">
            <a:noFill/>
            <a:miter lim="800000"/>
            <a:headEnd/>
            <a:tailEnd/>
          </a:ln>
        </p:spPr>
      </p:pic>
    </p:spTree>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https://bosany.fara.sk/storage/app/uploads/public/637/55b/1f2/63755b1f247b5359623123.jpg"/>
          <p:cNvPicPr/>
          <p:nvPr/>
        </p:nvPicPr>
        <p:blipFill>
          <a:blip r:embed="rId4" cstate="print"/>
          <a:srcRect/>
          <a:stretch>
            <a:fillRect/>
          </a:stretch>
        </p:blipFill>
        <p:spPr bwMode="auto">
          <a:xfrm>
            <a:off x="1500166" y="1571612"/>
            <a:ext cx="2428892" cy="3357586"/>
          </a:xfrm>
          <a:prstGeom prst="rect">
            <a:avLst/>
          </a:prstGeom>
          <a:noFill/>
          <a:ln w="9525">
            <a:noFill/>
            <a:miter lim="800000"/>
            <a:headEnd/>
            <a:tailEnd/>
          </a:ln>
        </p:spPr>
      </p:pic>
      <p:pic>
        <p:nvPicPr>
          <p:cNvPr id="21" name="Obrázek 20" descr="https://bosany.fara.sk/storage/app/uploads/public/637/55b/20d/63755b20d3ff1404933771.jpg"/>
          <p:cNvPicPr/>
          <p:nvPr/>
        </p:nvPicPr>
        <p:blipFill>
          <a:blip r:embed="rId5" cstate="print"/>
          <a:srcRect/>
          <a:stretch>
            <a:fillRect/>
          </a:stretch>
        </p:blipFill>
        <p:spPr bwMode="auto">
          <a:xfrm>
            <a:off x="5000628" y="1571612"/>
            <a:ext cx="2857520" cy="1643074"/>
          </a:xfrm>
          <a:prstGeom prst="rect">
            <a:avLst/>
          </a:prstGeom>
          <a:noFill/>
          <a:ln w="9525">
            <a:noFill/>
            <a:miter lim="800000"/>
            <a:headEnd/>
            <a:tailEnd/>
          </a:ln>
        </p:spPr>
      </p:pic>
      <p:pic>
        <p:nvPicPr>
          <p:cNvPr id="22" name="Obrázek 21" descr="https://bosany.fara.sk/storage/app/uploads/public/637/55b/221/63755b221ebee055815742.jpg"/>
          <p:cNvPicPr/>
          <p:nvPr/>
        </p:nvPicPr>
        <p:blipFill>
          <a:blip r:embed="rId6" cstate="print"/>
          <a:srcRect/>
          <a:stretch>
            <a:fillRect/>
          </a:stretch>
        </p:blipFill>
        <p:spPr bwMode="auto">
          <a:xfrm>
            <a:off x="5000628" y="3286124"/>
            <a:ext cx="2857520" cy="1785950"/>
          </a:xfrm>
          <a:prstGeom prst="rect">
            <a:avLst/>
          </a:prstGeom>
          <a:noFill/>
          <a:ln w="9525">
            <a:noFill/>
            <a:miter lim="800000"/>
            <a:headEnd/>
            <a:tailEnd/>
          </a:ln>
        </p:spPr>
      </p:pic>
    </p:spTree>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86148" cy="3323987"/>
          </a:xfrm>
          <a:prstGeom prst="rect">
            <a:avLst/>
          </a:prstGeom>
          <a:noFill/>
        </p:spPr>
        <p:txBody>
          <a:bodyPr wrap="square" rtlCol="0">
            <a:spAutoFit/>
          </a:bodyPr>
          <a:lstStyle/>
          <a:p>
            <a:pPr algn="ctr"/>
            <a:r>
              <a:rPr lang="sk-SK" sz="2800" b="1" dirty="0">
                <a:latin typeface="Monotype Corsiva" pitchFamily="66" charset="0"/>
              </a:rPr>
              <a:t>Zariadenie  pre seniorov svätej Kataríny   </a:t>
            </a:r>
            <a:r>
              <a:rPr lang="sk-SK" sz="2800" b="1" dirty="0" err="1">
                <a:latin typeface="Monotype Corsiva" pitchFamily="66" charset="0"/>
              </a:rPr>
              <a:t>Labouré</a:t>
            </a:r>
            <a:r>
              <a:rPr lang="sk-SK" sz="2800" b="1" dirty="0">
                <a:latin typeface="Monotype Corsiva" pitchFamily="66" charset="0"/>
              </a:rPr>
              <a:t>   </a:t>
            </a:r>
          </a:p>
          <a:p>
            <a:pPr algn="just"/>
            <a:endParaRPr lang="sk-SK" dirty="0">
              <a:latin typeface="Monotype Corsiva" pitchFamily="66" charset="0"/>
            </a:endParaRPr>
          </a:p>
          <a:p>
            <a:pPr algn="just"/>
            <a:r>
              <a:rPr lang="sk-SK" dirty="0">
                <a:latin typeface="Monotype Corsiva" pitchFamily="66" charset="0"/>
              </a:rPr>
              <a:t>Každý prvý piatok v mesiaci, pristupovali seniori k sviatostiam. </a:t>
            </a:r>
            <a:r>
              <a:rPr lang="sk-SK" spc="-70" dirty="0">
                <a:latin typeface="Monotype Corsiva" pitchFamily="66" charset="0"/>
              </a:rPr>
              <a:t>Pán dekan požehnal obyvateľom zariadenia </a:t>
            </a:r>
            <a:r>
              <a:rPr lang="sk-SK" spc="-150" dirty="0">
                <a:latin typeface="Monotype Corsiva" pitchFamily="66" charset="0"/>
              </a:rPr>
              <a:t>hromničné sviece, pripomínajúce prítomnosť </a:t>
            </a:r>
            <a:r>
              <a:rPr lang="sk-SK" dirty="0">
                <a:latin typeface="Monotype Corsiva" pitchFamily="66" charset="0"/>
              </a:rPr>
              <a:t>Krista, ktorý je svetlom nášho života.</a:t>
            </a:r>
          </a:p>
          <a:p>
            <a:pPr algn="ctr"/>
            <a:endParaRPr lang="sk-SK" b="1" dirty="0">
              <a:latin typeface="Monotype Corsiva" pitchFamily="66" charset="0"/>
            </a:endParaRPr>
          </a:p>
        </p:txBody>
      </p:sp>
      <p:pic>
        <p:nvPicPr>
          <p:cNvPr id="21" name="Obrázek 20" descr="C:\Users\Admin\Desktop\275172800_280766120860151_6602792127472449472_n.jpg"/>
          <p:cNvPicPr/>
          <p:nvPr/>
        </p:nvPicPr>
        <p:blipFill>
          <a:blip r:embed="rId4" cstate="print">
            <a:lum bright="20000"/>
          </a:blip>
          <a:srcRect/>
          <a:stretch>
            <a:fillRect/>
          </a:stretch>
        </p:blipFill>
        <p:spPr bwMode="auto">
          <a:xfrm>
            <a:off x="5000628" y="1571612"/>
            <a:ext cx="2857520" cy="1428760"/>
          </a:xfrm>
          <a:prstGeom prst="rect">
            <a:avLst/>
          </a:prstGeom>
          <a:noFill/>
          <a:ln w="9525">
            <a:noFill/>
            <a:miter lim="800000"/>
            <a:headEnd/>
            <a:tailEnd/>
          </a:ln>
        </p:spPr>
      </p:pic>
      <p:pic>
        <p:nvPicPr>
          <p:cNvPr id="22" name="Obrázek 21" descr="C:\Users\Admin\Desktop\275133292_280766117526818_6267016130752462839_n.jpg"/>
          <p:cNvPicPr/>
          <p:nvPr/>
        </p:nvPicPr>
        <p:blipFill>
          <a:blip r:embed="rId5"/>
          <a:srcRect/>
          <a:stretch>
            <a:fillRect/>
          </a:stretch>
        </p:blipFill>
        <p:spPr bwMode="auto">
          <a:xfrm>
            <a:off x="5643570" y="3071810"/>
            <a:ext cx="1400175" cy="1866900"/>
          </a:xfrm>
          <a:prstGeom prst="rect">
            <a:avLst/>
          </a:prstGeom>
          <a:noFill/>
          <a:ln w="9525">
            <a:noFill/>
            <a:miter lim="800000"/>
            <a:headEnd/>
            <a:tailEnd/>
          </a:ln>
        </p:spPr>
      </p:pic>
    </p:spTree>
  </p:cSld>
  <p:clrMapOvr>
    <a:masterClrMapping/>
  </p:clrMapOvr>
  <p:transition spd="slow">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170099"/>
          </a:xfrm>
          <a:prstGeom prst="rect">
            <a:avLst/>
          </a:prstGeom>
          <a:noFill/>
        </p:spPr>
        <p:txBody>
          <a:bodyPr wrap="square" rtlCol="0">
            <a:spAutoFit/>
          </a:bodyPr>
          <a:lstStyle/>
          <a:p>
            <a:pPr algn="just"/>
            <a:r>
              <a:rPr lang="sk-SK" sz="2000" b="1" dirty="0">
                <a:latin typeface="Monotype Corsiva" pitchFamily="66" charset="0"/>
              </a:rPr>
              <a:t>Sobota:</a:t>
            </a:r>
            <a:r>
              <a:rPr lang="sk-SK" b="1" dirty="0">
                <a:latin typeface="Monotype Corsiva" pitchFamily="66" charset="0"/>
              </a:rPr>
              <a:t> 12.11.2022</a:t>
            </a:r>
          </a:p>
          <a:p>
            <a:pPr algn="just"/>
            <a:r>
              <a:rPr lang="sk-SK" b="1" dirty="0">
                <a:latin typeface="Monotype Corsiva" pitchFamily="66" charset="0"/>
              </a:rPr>
              <a:t>17:20  - </a:t>
            </a:r>
            <a:r>
              <a:rPr lang="sk-SK" dirty="0">
                <a:latin typeface="Monotype Corsiva" pitchFamily="66" charset="0"/>
              </a:rPr>
              <a:t>rozjímavý ruženec – </a:t>
            </a:r>
            <a:r>
              <a:rPr lang="sk-SK" dirty="0" err="1">
                <a:latin typeface="Monotype Corsiva" pitchFamily="66" charset="0"/>
              </a:rPr>
              <a:t>predmodlieva</a:t>
            </a:r>
            <a:r>
              <a:rPr lang="sk-SK" dirty="0">
                <a:latin typeface="Monotype Corsiva" pitchFamily="66" charset="0"/>
              </a:rPr>
              <a:t>  sa spoločenstvo Modlitby matiek.                                                   </a:t>
            </a:r>
          </a:p>
          <a:p>
            <a:pPr algn="just"/>
            <a:r>
              <a:rPr lang="sk-SK" b="1" spc="-40" dirty="0">
                <a:latin typeface="Monotype Corsiva" pitchFamily="66" charset="0"/>
              </a:rPr>
              <a:t>18:00 </a:t>
            </a:r>
            <a:r>
              <a:rPr lang="sk-SK" spc="-40" dirty="0">
                <a:latin typeface="Monotype Corsiva" pitchFamily="66" charset="0"/>
              </a:rPr>
              <a:t> - Svätá omša.</a:t>
            </a:r>
          </a:p>
          <a:p>
            <a:pPr algn="just"/>
            <a:r>
              <a:rPr lang="sk-SK" spc="-40" dirty="0">
                <a:latin typeface="Monotype Corsiva" pitchFamily="66" charset="0"/>
              </a:rPr>
              <a:t> </a:t>
            </a:r>
            <a:r>
              <a:rPr lang="sk-SK" dirty="0">
                <a:latin typeface="Monotype Corsiva" pitchFamily="66" charset="0"/>
              </a:rPr>
              <a:t>Pri svätej omši bola obnova manželských sľubov.    </a:t>
            </a:r>
          </a:p>
          <a:p>
            <a:pPr algn="just"/>
            <a:r>
              <a:rPr lang="sk-SK" b="1" dirty="0">
                <a:latin typeface="Monotype Corsiva" pitchFamily="66" charset="0"/>
              </a:rPr>
              <a:t>Celebrant: </a:t>
            </a:r>
            <a:r>
              <a:rPr lang="sk-SK" dirty="0" err="1">
                <a:latin typeface="Monotype Corsiva" pitchFamily="66" charset="0"/>
              </a:rPr>
              <a:t>Vdp</a:t>
            </a:r>
            <a:r>
              <a:rPr lang="sk-SK" dirty="0">
                <a:latin typeface="Monotype Corsiva" pitchFamily="66" charset="0"/>
              </a:rPr>
              <a:t>. </a:t>
            </a:r>
            <a:r>
              <a:rPr lang="sk-SK" dirty="0" err="1">
                <a:latin typeface="Monotype Corsiva" pitchFamily="66" charset="0"/>
              </a:rPr>
              <a:t>ThLic</a:t>
            </a:r>
            <a:r>
              <a:rPr lang="sk-SK" dirty="0">
                <a:latin typeface="Monotype Corsiva" pitchFamily="66" charset="0"/>
              </a:rPr>
              <a:t>. Ján </a:t>
            </a:r>
            <a:r>
              <a:rPr lang="sk-SK" dirty="0" err="1">
                <a:latin typeface="Monotype Corsiva" pitchFamily="66" charset="0"/>
              </a:rPr>
              <a:t>Bystrianský</a:t>
            </a:r>
            <a:r>
              <a:rPr lang="sk-SK" dirty="0">
                <a:latin typeface="Monotype Corsiva" pitchFamily="66" charset="0"/>
              </a:rPr>
              <a:t>, kaplán UPC v Ružomberku .       </a:t>
            </a:r>
          </a:p>
          <a:p>
            <a:pPr algn="just"/>
            <a:r>
              <a:rPr lang="sk-SK" b="1" dirty="0">
                <a:latin typeface="Monotype Corsiva" pitchFamily="66" charset="0"/>
              </a:rPr>
              <a:t>Téma: sviatosť manželstva</a:t>
            </a:r>
            <a:endParaRPr lang="sk-SK" dirty="0">
              <a:latin typeface="Monotype Corsiva" pitchFamily="66" charset="0"/>
            </a:endParaRPr>
          </a:p>
        </p:txBody>
      </p:sp>
      <p:sp>
        <p:nvSpPr>
          <p:cNvPr id="21" name="TextovéPole 20"/>
          <p:cNvSpPr txBox="1"/>
          <p:nvPr/>
        </p:nvSpPr>
        <p:spPr>
          <a:xfrm>
            <a:off x="4857752" y="1500174"/>
            <a:ext cx="3143272" cy="1200329"/>
          </a:xfrm>
          <a:prstGeom prst="rect">
            <a:avLst/>
          </a:prstGeom>
          <a:noFill/>
        </p:spPr>
        <p:txBody>
          <a:bodyPr wrap="square" rtlCol="0">
            <a:spAutoFit/>
          </a:bodyPr>
          <a:lstStyle/>
          <a:p>
            <a:r>
              <a:rPr lang="sk-SK" b="1" dirty="0">
                <a:latin typeface="Monotype Corsiva" pitchFamily="66" charset="0"/>
              </a:rPr>
              <a:t>Spevokol:  </a:t>
            </a:r>
            <a:r>
              <a:rPr lang="sk-SK" dirty="0">
                <a:latin typeface="Monotype Corsiva" pitchFamily="66" charset="0"/>
              </a:rPr>
              <a:t>Spevácky zbor pri kostole Narodenia Panny Márie v </a:t>
            </a:r>
            <a:r>
              <a:rPr lang="sk-SK" dirty="0" err="1">
                <a:latin typeface="Monotype Corsiva" pitchFamily="66" charset="0"/>
              </a:rPr>
              <a:t>Klátovej</a:t>
            </a:r>
            <a:r>
              <a:rPr lang="sk-SK" dirty="0">
                <a:latin typeface="Monotype Corsiva" pitchFamily="66" charset="0"/>
              </a:rPr>
              <a:t> Novej Vsi pod vedením Tomáša  </a:t>
            </a:r>
            <a:r>
              <a:rPr lang="sk-SK" dirty="0" err="1">
                <a:latin typeface="Monotype Corsiva" pitchFamily="66" charset="0"/>
              </a:rPr>
              <a:t>Hodála</a:t>
            </a:r>
            <a:r>
              <a:rPr lang="sk-SK" dirty="0">
                <a:latin typeface="Monotype Corsiva" pitchFamily="66" charset="0"/>
              </a:rPr>
              <a:t>, </a:t>
            </a:r>
            <a:r>
              <a:rPr lang="sk-SK" dirty="0" err="1">
                <a:latin typeface="Monotype Corsiva" pitchFamily="66" charset="0"/>
              </a:rPr>
              <a:t>Dis.art</a:t>
            </a:r>
            <a:r>
              <a:rPr lang="sk-SK" dirty="0">
                <a:latin typeface="Monotype Corsiva" pitchFamily="66" charset="0"/>
              </a:rPr>
              <a:t>. </a:t>
            </a:r>
            <a:endParaRPr lang="sk-SK" dirty="0"/>
          </a:p>
        </p:txBody>
      </p:sp>
      <p:pic>
        <p:nvPicPr>
          <p:cNvPr id="22" name="Obrázek 21" descr="Kňazi, ktorí pôsobili vo farnosti - Rímskokatolícka farnosť Námestovo"/>
          <p:cNvPicPr/>
          <p:nvPr/>
        </p:nvPicPr>
        <p:blipFill>
          <a:blip r:embed="rId4"/>
          <a:srcRect/>
          <a:stretch>
            <a:fillRect/>
          </a:stretch>
        </p:blipFill>
        <p:spPr bwMode="auto">
          <a:xfrm>
            <a:off x="5500694" y="2786058"/>
            <a:ext cx="1785950" cy="2243860"/>
          </a:xfrm>
          <a:prstGeom prst="rect">
            <a:avLst/>
          </a:prstGeom>
          <a:noFill/>
          <a:ln w="9525">
            <a:noFill/>
            <a:miter lim="800000"/>
            <a:headEnd/>
            <a:tailEnd/>
          </a:ln>
        </p:spPr>
      </p:pic>
    </p:spTree>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ownloads\image1 (3).jpeg"/>
          <p:cNvPicPr/>
          <p:nvPr/>
        </p:nvPicPr>
        <p:blipFill>
          <a:blip r:embed="rId4" cstate="print"/>
          <a:srcRect/>
          <a:stretch>
            <a:fillRect/>
          </a:stretch>
        </p:blipFill>
        <p:spPr bwMode="auto">
          <a:xfrm>
            <a:off x="1285852" y="1500174"/>
            <a:ext cx="2857520" cy="1714512"/>
          </a:xfrm>
          <a:prstGeom prst="rect">
            <a:avLst/>
          </a:prstGeom>
          <a:noFill/>
          <a:ln w="9525">
            <a:noFill/>
            <a:miter lim="800000"/>
            <a:headEnd/>
            <a:tailEnd/>
          </a:ln>
        </p:spPr>
      </p:pic>
      <p:pic>
        <p:nvPicPr>
          <p:cNvPr id="21" name="Obrázek 20" descr="C:\Users\Admin\Downloads\image4 (1).jpeg"/>
          <p:cNvPicPr/>
          <p:nvPr/>
        </p:nvPicPr>
        <p:blipFill>
          <a:blip r:embed="rId5" cstate="print"/>
          <a:srcRect/>
          <a:stretch>
            <a:fillRect/>
          </a:stretch>
        </p:blipFill>
        <p:spPr bwMode="auto">
          <a:xfrm>
            <a:off x="1285852" y="3286124"/>
            <a:ext cx="2857520" cy="1714512"/>
          </a:xfrm>
          <a:prstGeom prst="rect">
            <a:avLst/>
          </a:prstGeom>
          <a:noFill/>
          <a:ln w="9525">
            <a:noFill/>
            <a:miter lim="800000"/>
            <a:headEnd/>
            <a:tailEnd/>
          </a:ln>
        </p:spPr>
      </p:pic>
      <p:pic>
        <p:nvPicPr>
          <p:cNvPr id="22" name="Obrázek 21" descr="C:\Users\Admin\Downloads\image6 (1).jpeg"/>
          <p:cNvPicPr/>
          <p:nvPr/>
        </p:nvPicPr>
        <p:blipFill>
          <a:blip r:embed="rId6" cstate="print"/>
          <a:srcRect/>
          <a:stretch>
            <a:fillRect/>
          </a:stretch>
        </p:blipFill>
        <p:spPr bwMode="auto">
          <a:xfrm>
            <a:off x="5000628" y="1500174"/>
            <a:ext cx="2857520" cy="1714512"/>
          </a:xfrm>
          <a:prstGeom prst="rect">
            <a:avLst/>
          </a:prstGeom>
          <a:noFill/>
          <a:ln w="9525">
            <a:noFill/>
            <a:miter lim="800000"/>
            <a:headEnd/>
            <a:tailEnd/>
          </a:ln>
        </p:spPr>
      </p:pic>
      <p:pic>
        <p:nvPicPr>
          <p:cNvPr id="23" name="Obrázek 22" descr="C:\Users\Admin\Downloads\image7 (1).jpeg"/>
          <p:cNvPicPr/>
          <p:nvPr/>
        </p:nvPicPr>
        <p:blipFill>
          <a:blip r:embed="rId7" cstate="print"/>
          <a:srcRect/>
          <a:stretch>
            <a:fillRect/>
          </a:stretch>
        </p:blipFill>
        <p:spPr bwMode="auto">
          <a:xfrm>
            <a:off x="5000628" y="3286124"/>
            <a:ext cx="2857520" cy="1643074"/>
          </a:xfrm>
          <a:prstGeom prst="rect">
            <a:avLst/>
          </a:prstGeom>
          <a:noFill/>
          <a:ln w="9525">
            <a:noFill/>
            <a:miter lim="800000"/>
            <a:headEnd/>
            <a:tailEnd/>
          </a:ln>
        </p:spPr>
      </p:pic>
    </p:spTree>
  </p:cSld>
  <p:clrMapOvr>
    <a:masterClrMapping/>
  </p:clrMapOvr>
  <p:transition spd="slow">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447098"/>
          </a:xfrm>
          <a:prstGeom prst="rect">
            <a:avLst/>
          </a:prstGeom>
          <a:noFill/>
        </p:spPr>
        <p:txBody>
          <a:bodyPr wrap="square" rtlCol="0">
            <a:spAutoFit/>
          </a:bodyPr>
          <a:lstStyle/>
          <a:p>
            <a:pPr algn="just"/>
            <a:r>
              <a:rPr lang="sk-SK" sz="2000" b="1" dirty="0">
                <a:latin typeface="Monotype Corsiva" pitchFamily="66" charset="0"/>
              </a:rPr>
              <a:t>Nedeľa: </a:t>
            </a:r>
            <a:r>
              <a:rPr lang="sk-SK" b="1" dirty="0">
                <a:latin typeface="Monotype Corsiva" pitchFamily="66" charset="0"/>
              </a:rPr>
              <a:t>13.11.2022</a:t>
            </a:r>
          </a:p>
          <a:p>
            <a:pPr algn="just"/>
            <a:r>
              <a:rPr lang="sk-SK" b="1" dirty="0">
                <a:latin typeface="Monotype Corsiva" pitchFamily="66" charset="0"/>
              </a:rPr>
              <a:t>6:20 - </a:t>
            </a:r>
            <a:r>
              <a:rPr lang="sk-SK" dirty="0">
                <a:latin typeface="Monotype Corsiva" pitchFamily="66" charset="0"/>
              </a:rPr>
              <a:t>rozjímavý ruženec – </a:t>
            </a:r>
            <a:r>
              <a:rPr lang="sk-SK" dirty="0" err="1">
                <a:latin typeface="Monotype Corsiva" pitchFamily="66" charset="0"/>
              </a:rPr>
              <a:t>predmodlievajú</a:t>
            </a:r>
            <a:r>
              <a:rPr lang="sk-SK" dirty="0">
                <a:latin typeface="Monotype Corsiva" pitchFamily="66" charset="0"/>
              </a:rPr>
              <a:t>   sa ženy.                  </a:t>
            </a:r>
          </a:p>
          <a:p>
            <a:pPr algn="just"/>
            <a:r>
              <a:rPr lang="sk-SK" b="1" dirty="0">
                <a:latin typeface="Monotype Corsiva" pitchFamily="66" charset="0"/>
              </a:rPr>
              <a:t>7:00 –</a:t>
            </a:r>
            <a:r>
              <a:rPr lang="sk-SK" dirty="0">
                <a:latin typeface="Monotype Corsiva" pitchFamily="66" charset="0"/>
              </a:rPr>
              <a:t> Svätá omša</a:t>
            </a:r>
          </a:p>
          <a:p>
            <a:pPr algn="just"/>
            <a:r>
              <a:rPr lang="sk-SK" b="1" dirty="0">
                <a:latin typeface="Monotype Corsiva" pitchFamily="66" charset="0"/>
              </a:rPr>
              <a:t>Celebrant:</a:t>
            </a:r>
            <a:r>
              <a:rPr lang="sk-SK" dirty="0">
                <a:latin typeface="Monotype Corsiva" pitchFamily="66" charset="0"/>
              </a:rPr>
              <a:t> </a:t>
            </a:r>
            <a:r>
              <a:rPr lang="sk-SK" dirty="0" err="1">
                <a:latin typeface="Monotype Corsiva" pitchFamily="66" charset="0"/>
              </a:rPr>
              <a:t>Vsdp</a:t>
            </a:r>
            <a:r>
              <a:rPr lang="sk-SK" dirty="0">
                <a:latin typeface="Monotype Corsiva" pitchFamily="66" charset="0"/>
              </a:rPr>
              <a:t>. Mgr. Štefan </a:t>
            </a:r>
            <a:r>
              <a:rPr lang="sk-SK" dirty="0" err="1">
                <a:latin typeface="Monotype Corsiva" pitchFamily="66" charset="0"/>
              </a:rPr>
              <a:t>Bukovan</a:t>
            </a:r>
            <a:r>
              <a:rPr lang="sk-SK" dirty="0">
                <a:latin typeface="Monotype Corsiva" pitchFamily="66" charset="0"/>
              </a:rPr>
              <a:t>, farár – dekan v Bošanoch.                                         </a:t>
            </a:r>
            <a:r>
              <a:rPr lang="sk-SK" b="1" dirty="0">
                <a:latin typeface="Monotype Corsiva" pitchFamily="66" charset="0"/>
              </a:rPr>
              <a:t>Spevokol:</a:t>
            </a:r>
            <a:r>
              <a:rPr lang="sk-SK" dirty="0">
                <a:latin typeface="Monotype Corsiva" pitchFamily="66" charset="0"/>
              </a:rPr>
              <a:t> Spevácky zbor Krédo pri kostole svätého Martina v Bošanoch pod vedením Mgr. Andrey Gajdošovej.   </a:t>
            </a:r>
          </a:p>
          <a:p>
            <a:pPr algn="just"/>
            <a:r>
              <a:rPr lang="sk-SK" dirty="0">
                <a:latin typeface="Monotype Corsiva" pitchFamily="66" charset="0"/>
              </a:rPr>
              <a:t>Počas obnovy bolo možné pristúpiť k sviatosti zmierenia.         </a:t>
            </a:r>
          </a:p>
        </p:txBody>
      </p:sp>
      <p:pic>
        <p:nvPicPr>
          <p:cNvPr id="21" name="Obrázek 20" descr="https://bosany.fara.sk/storage/app/uploads/public/637/55b/25b/63755b25ba767899036286.jpg"/>
          <p:cNvPicPr/>
          <p:nvPr/>
        </p:nvPicPr>
        <p:blipFill>
          <a:blip r:embed="rId4"/>
          <a:srcRect l="26612" t="25935" r="47603"/>
          <a:stretch>
            <a:fillRect/>
          </a:stretch>
        </p:blipFill>
        <p:spPr bwMode="auto">
          <a:xfrm>
            <a:off x="5357818" y="1643050"/>
            <a:ext cx="2071702" cy="3071834"/>
          </a:xfrm>
          <a:prstGeom prst="rect">
            <a:avLst/>
          </a:prstGeom>
          <a:noFill/>
          <a:ln w="9525">
            <a:noFill/>
            <a:miter lim="800000"/>
            <a:headEnd/>
            <a:tailEnd/>
          </a:ln>
        </p:spPr>
      </p:pic>
    </p:spTree>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71612"/>
            <a:ext cx="3286148" cy="3016210"/>
          </a:xfrm>
          <a:prstGeom prst="rect">
            <a:avLst/>
          </a:prstGeom>
          <a:noFill/>
        </p:spPr>
        <p:txBody>
          <a:bodyPr wrap="square" rtlCol="0">
            <a:spAutoFit/>
          </a:bodyPr>
          <a:lstStyle/>
          <a:p>
            <a:pPr algn="ctr"/>
            <a:r>
              <a:rPr lang="sk-SK" sz="2800" b="1" dirty="0">
                <a:latin typeface="Monotype Corsiva" pitchFamily="66" charset="0"/>
              </a:rPr>
              <a:t>Modlitba  zasvätenia                                     </a:t>
            </a:r>
          </a:p>
          <a:p>
            <a:pPr algn="just"/>
            <a:endParaRPr lang="sk-SK" dirty="0">
              <a:latin typeface="Monotype Corsiva" pitchFamily="66" charset="0"/>
            </a:endParaRPr>
          </a:p>
          <a:p>
            <a:pPr algn="just"/>
            <a:r>
              <a:rPr lang="sk-SK" dirty="0">
                <a:latin typeface="Monotype Corsiva" pitchFamily="66" charset="0"/>
              </a:rPr>
              <a:t>„Pane Ježišu, potrebujem ťa. Ďakujem ti za to, že si zomrel za moje hriechy na kríži. Otváram ti dvere svojho života a prijímam Ťa za svojho Spasiteľa a pána. Ďakujem Ti za odpustenie hriechov. Ujmi sa vedenia môjho života a zmeň ma, aby som bol taký, akým ma chceš mať.“ </a:t>
            </a:r>
          </a:p>
        </p:txBody>
      </p:sp>
      <p:sp>
        <p:nvSpPr>
          <p:cNvPr id="21" name="TextovéPole 20"/>
          <p:cNvSpPr txBox="1"/>
          <p:nvPr/>
        </p:nvSpPr>
        <p:spPr>
          <a:xfrm>
            <a:off x="4857752" y="1571612"/>
            <a:ext cx="3143272" cy="3293209"/>
          </a:xfrm>
          <a:prstGeom prst="rect">
            <a:avLst/>
          </a:prstGeom>
          <a:noFill/>
        </p:spPr>
        <p:txBody>
          <a:bodyPr wrap="square" rtlCol="0">
            <a:spAutoFit/>
          </a:bodyPr>
          <a:lstStyle/>
          <a:p>
            <a:pPr algn="ctr"/>
            <a:r>
              <a:rPr lang="sk-SK" sz="2800" b="1" dirty="0">
                <a:latin typeface="Monotype Corsiva" pitchFamily="66" charset="0"/>
              </a:rPr>
              <a:t>Modlitba </a:t>
            </a:r>
          </a:p>
          <a:p>
            <a:pPr algn="just"/>
            <a:endParaRPr lang="sk-SK" dirty="0">
              <a:latin typeface="Monotype Corsiva" pitchFamily="66" charset="0"/>
            </a:endParaRPr>
          </a:p>
          <a:p>
            <a:pPr algn="just"/>
            <a:r>
              <a:rPr lang="sk-SK" dirty="0">
                <a:latin typeface="Monotype Corsiva" pitchFamily="66" charset="0"/>
              </a:rPr>
              <a:t>Bože, svätý biskup Martin ťa oslávil svojim životom i svojou smrťou; aj v našich srdciach konaj divy svojej milosti, aby nás ani smrť ani život nemohli odlúčiť od tvojej lásky. Skrze nášho Pána Ježiša Krista, tvojho Syna, ktorý je Boh a s tebou žije a kraľuje v jednote Ducha Svätého po všetky veky vekov.</a:t>
            </a:r>
          </a:p>
        </p:txBody>
      </p:sp>
    </p:spTree>
  </p:cSld>
  <p:clrMapOvr>
    <a:masterClrMapping/>
  </p:clrMapOvr>
  <p:transition spd="slow">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a:latin typeface="Monotype Corsiva" pitchFamily="66" charset="0"/>
              </a:rPr>
              <a:t>   </a:t>
            </a:r>
            <a:endParaRPr lang="sk-SK" sz="4800" b="1" dirty="0">
              <a:latin typeface="Monotype Corsiva" pitchFamily="66" charset="0"/>
            </a:endParaRP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500174"/>
            <a:ext cx="3214710" cy="2256652"/>
          </a:xfrm>
          <a:prstGeom prst="rect">
            <a:avLst/>
          </a:prstGeom>
          <a:noFill/>
        </p:spPr>
        <p:txBody>
          <a:bodyPr wrap="square" rtlCol="0">
            <a:spAutoFit/>
          </a:bodyPr>
          <a:lstStyle/>
          <a:p>
            <a:pPr algn="ctr"/>
            <a:r>
              <a:rPr lang="sk-SK" sz="2800" b="1" dirty="0">
                <a:latin typeface="Monotype Corsiva" pitchFamily="66" charset="0"/>
              </a:rPr>
              <a:t>Reštaurovanie oltára</a:t>
            </a:r>
          </a:p>
          <a:p>
            <a:pPr algn="just"/>
            <a:r>
              <a:rPr lang="sk-SK" dirty="0">
                <a:latin typeface="Monotype Corsiva" pitchFamily="66" charset="0"/>
              </a:rPr>
              <a:t>V roku 2022 sa konalo    reštaurovanie oltára pod vedením  Mgr. art. Martina Mikuláša,  nášho  farník a z filiálnej obce Práznovce.</a:t>
            </a:r>
          </a:p>
          <a:p>
            <a:pPr algn="just"/>
            <a:endParaRPr lang="sk-SK" b="1" dirty="0">
              <a:latin typeface="Monotype Corsiva" pitchFamily="66" charset="0"/>
            </a:endParaRPr>
          </a:p>
          <a:p>
            <a:pPr algn="just"/>
            <a:endParaRPr lang="sk-SK" b="1" dirty="0">
              <a:latin typeface="Monotype Corsiva" pitchFamily="66" charset="0"/>
            </a:endParaRPr>
          </a:p>
        </p:txBody>
      </p:sp>
      <p:pic>
        <p:nvPicPr>
          <p:cNvPr id="23" name="Obrázek 22"/>
          <p:cNvPicPr/>
          <p:nvPr/>
        </p:nvPicPr>
        <p:blipFill>
          <a:blip r:embed="rId4"/>
          <a:srcRect l="1322" t="1250" r="900" b="2000"/>
          <a:stretch>
            <a:fillRect/>
          </a:stretch>
        </p:blipFill>
        <p:spPr bwMode="auto">
          <a:xfrm>
            <a:off x="1357290" y="3357562"/>
            <a:ext cx="2714644" cy="1643074"/>
          </a:xfrm>
          <a:prstGeom prst="rect">
            <a:avLst/>
          </a:prstGeom>
          <a:noFill/>
          <a:ln w="9525">
            <a:noFill/>
            <a:miter lim="800000"/>
            <a:headEnd/>
            <a:tailEnd/>
          </a:ln>
        </p:spPr>
      </p:pic>
      <p:sp>
        <p:nvSpPr>
          <p:cNvPr id="24" name="TextovéPole 23"/>
          <p:cNvSpPr txBox="1"/>
          <p:nvPr/>
        </p:nvSpPr>
        <p:spPr>
          <a:xfrm>
            <a:off x="1214414" y="3071810"/>
            <a:ext cx="3000396" cy="338554"/>
          </a:xfrm>
          <a:prstGeom prst="rect">
            <a:avLst/>
          </a:prstGeom>
          <a:noFill/>
        </p:spPr>
        <p:txBody>
          <a:bodyPr wrap="square" rtlCol="0">
            <a:spAutoFit/>
          </a:bodyPr>
          <a:lstStyle/>
          <a:p>
            <a:pPr algn="ctr"/>
            <a:r>
              <a:rPr lang="sk-SK" sz="1600" b="1" dirty="0">
                <a:latin typeface="Monotype Corsiva" pitchFamily="66" charset="0"/>
              </a:rPr>
              <a:t>Pred reštaurovaním</a:t>
            </a:r>
          </a:p>
        </p:txBody>
      </p:sp>
      <p:sp>
        <p:nvSpPr>
          <p:cNvPr id="25" name="TextovéPole 24"/>
          <p:cNvSpPr txBox="1"/>
          <p:nvPr/>
        </p:nvSpPr>
        <p:spPr>
          <a:xfrm>
            <a:off x="5143504" y="1500174"/>
            <a:ext cx="2643206" cy="338554"/>
          </a:xfrm>
          <a:prstGeom prst="rect">
            <a:avLst/>
          </a:prstGeom>
          <a:noFill/>
        </p:spPr>
        <p:txBody>
          <a:bodyPr wrap="square" rtlCol="0">
            <a:spAutoFit/>
          </a:bodyPr>
          <a:lstStyle/>
          <a:p>
            <a:pPr algn="ctr"/>
            <a:r>
              <a:rPr lang="sk-SK" sz="1600" b="1" dirty="0">
                <a:latin typeface="Monotype Corsiva" pitchFamily="66" charset="0"/>
              </a:rPr>
              <a:t>Po reštaurovaní</a:t>
            </a:r>
          </a:p>
        </p:txBody>
      </p:sp>
      <p:pic>
        <p:nvPicPr>
          <p:cNvPr id="26" name="Obrázek 25" descr="F:\foto pre p. Petrikovič\DSC_0863.JPG"/>
          <p:cNvPicPr/>
          <p:nvPr/>
        </p:nvPicPr>
        <p:blipFill>
          <a:blip r:embed="rId5" cstate="print"/>
          <a:srcRect/>
          <a:stretch>
            <a:fillRect/>
          </a:stretch>
        </p:blipFill>
        <p:spPr bwMode="auto">
          <a:xfrm>
            <a:off x="5072066" y="1857364"/>
            <a:ext cx="2643206" cy="1643074"/>
          </a:xfrm>
          <a:prstGeom prst="rect">
            <a:avLst/>
          </a:prstGeom>
          <a:noFill/>
          <a:ln w="9525">
            <a:noFill/>
            <a:miter lim="800000"/>
            <a:headEnd/>
            <a:tailEnd/>
          </a:ln>
        </p:spPr>
      </p:pic>
      <p:pic>
        <p:nvPicPr>
          <p:cNvPr id="27" name="Obrázek 26" descr="F:\foto pre p. Petrikovič\DSC_0872.JPG"/>
          <p:cNvPicPr/>
          <p:nvPr/>
        </p:nvPicPr>
        <p:blipFill>
          <a:blip r:embed="rId6" cstate="print"/>
          <a:srcRect/>
          <a:stretch>
            <a:fillRect/>
          </a:stretch>
        </p:blipFill>
        <p:spPr bwMode="auto">
          <a:xfrm>
            <a:off x="5072066" y="3571876"/>
            <a:ext cx="2643206" cy="1500198"/>
          </a:xfrm>
          <a:prstGeom prst="rect">
            <a:avLst/>
          </a:prstGeom>
          <a:noFill/>
          <a:ln w="9525">
            <a:noFill/>
            <a:miter lim="800000"/>
            <a:headEnd/>
            <a:tailEnd/>
          </a:ln>
        </p:spPr>
      </p:pic>
    </p:spTree>
  </p:cSld>
  <p:clrMapOvr>
    <a:masterClrMapping/>
  </p:clrMapOvr>
  <p:transition spd="slow">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3" name="Obrázek 22" descr="F:\foto pre p. Petrikovič\DSC_0848.JPG"/>
          <p:cNvPicPr/>
          <p:nvPr/>
        </p:nvPicPr>
        <p:blipFill>
          <a:blip r:embed="rId4" cstate="print"/>
          <a:srcRect/>
          <a:stretch>
            <a:fillRect/>
          </a:stretch>
        </p:blipFill>
        <p:spPr bwMode="auto">
          <a:xfrm rot="5400000">
            <a:off x="857224" y="2071678"/>
            <a:ext cx="3500462" cy="2357454"/>
          </a:xfrm>
          <a:prstGeom prst="rect">
            <a:avLst/>
          </a:prstGeom>
          <a:noFill/>
          <a:ln w="9525">
            <a:noFill/>
            <a:miter lim="800000"/>
            <a:headEnd/>
            <a:tailEnd/>
          </a:ln>
        </p:spPr>
      </p:pic>
      <p:pic>
        <p:nvPicPr>
          <p:cNvPr id="25" name="Obrázek 24" descr="F:\foto pre p. Petrikovič\DSC_0955.JPG"/>
          <p:cNvPicPr/>
          <p:nvPr/>
        </p:nvPicPr>
        <p:blipFill>
          <a:blip r:embed="rId5" cstate="print"/>
          <a:srcRect/>
          <a:stretch>
            <a:fillRect/>
          </a:stretch>
        </p:blipFill>
        <p:spPr bwMode="auto">
          <a:xfrm>
            <a:off x="5072066" y="1571612"/>
            <a:ext cx="2643206" cy="1714512"/>
          </a:xfrm>
          <a:prstGeom prst="rect">
            <a:avLst/>
          </a:prstGeom>
          <a:noFill/>
          <a:ln w="9525">
            <a:noFill/>
            <a:miter lim="800000"/>
            <a:headEnd/>
            <a:tailEnd/>
          </a:ln>
        </p:spPr>
      </p:pic>
      <p:pic>
        <p:nvPicPr>
          <p:cNvPr id="26" name="Obrázek 25" descr="F:\foto pre p. Petrikovič\DSC_0832.JPG"/>
          <p:cNvPicPr/>
          <p:nvPr/>
        </p:nvPicPr>
        <p:blipFill>
          <a:blip r:embed="rId6" cstate="print"/>
          <a:srcRect/>
          <a:stretch>
            <a:fillRect/>
          </a:stretch>
        </p:blipFill>
        <p:spPr bwMode="auto">
          <a:xfrm>
            <a:off x="5072066" y="3357562"/>
            <a:ext cx="2643206" cy="1714512"/>
          </a:xfrm>
          <a:prstGeom prst="rect">
            <a:avLst/>
          </a:prstGeom>
          <a:noFill/>
          <a:ln w="9525">
            <a:noFill/>
            <a:miter lim="800000"/>
            <a:headEnd/>
            <a:tailEnd/>
          </a:ln>
        </p:spPr>
      </p:pic>
    </p:spTree>
  </p:cSld>
  <p:clrMapOvr>
    <a:masterClrMapping/>
  </p:clrMapOvr>
  <p:transition spd="slow">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2" name="Obrázek 21" descr="F:\foto pre p. Petrikovič\DSC_0835.JPG"/>
          <p:cNvPicPr/>
          <p:nvPr/>
        </p:nvPicPr>
        <p:blipFill>
          <a:blip r:embed="rId4" cstate="print">
            <a:lum bright="-10000"/>
          </a:blip>
          <a:srcRect/>
          <a:stretch>
            <a:fillRect/>
          </a:stretch>
        </p:blipFill>
        <p:spPr bwMode="auto">
          <a:xfrm>
            <a:off x="1357290" y="1500174"/>
            <a:ext cx="2714644" cy="1714512"/>
          </a:xfrm>
          <a:prstGeom prst="rect">
            <a:avLst/>
          </a:prstGeom>
          <a:noFill/>
          <a:ln w="9525">
            <a:noFill/>
            <a:miter lim="800000"/>
            <a:headEnd/>
            <a:tailEnd/>
          </a:ln>
        </p:spPr>
      </p:pic>
      <p:pic>
        <p:nvPicPr>
          <p:cNvPr id="23" name="Obrázek 22" descr="F:\foto pre p. Petrikovič\DSC_0838.JPG"/>
          <p:cNvPicPr/>
          <p:nvPr/>
        </p:nvPicPr>
        <p:blipFill>
          <a:blip r:embed="rId5" cstate="print"/>
          <a:srcRect/>
          <a:stretch>
            <a:fillRect/>
          </a:stretch>
        </p:blipFill>
        <p:spPr bwMode="auto">
          <a:xfrm>
            <a:off x="1357290" y="3286124"/>
            <a:ext cx="2714644" cy="1714512"/>
          </a:xfrm>
          <a:prstGeom prst="rect">
            <a:avLst/>
          </a:prstGeom>
          <a:noFill/>
          <a:ln w="9525">
            <a:noFill/>
            <a:miter lim="800000"/>
            <a:headEnd/>
            <a:tailEnd/>
          </a:ln>
        </p:spPr>
      </p:pic>
      <p:pic>
        <p:nvPicPr>
          <p:cNvPr id="24" name="Obrázek 23" descr="C:\Users\Admin\Downloads\Pamätná-listina---oltár.jpg"/>
          <p:cNvPicPr/>
          <p:nvPr/>
        </p:nvPicPr>
        <p:blipFill>
          <a:blip r:embed="rId6" cstate="print"/>
          <a:srcRect/>
          <a:stretch>
            <a:fillRect/>
          </a:stretch>
        </p:blipFill>
        <p:spPr bwMode="auto">
          <a:xfrm>
            <a:off x="5429256" y="1571612"/>
            <a:ext cx="2205456" cy="3428825"/>
          </a:xfrm>
          <a:prstGeom prst="rect">
            <a:avLst/>
          </a:prstGeom>
          <a:noFill/>
          <a:ln w="9525">
            <a:solidFill>
              <a:schemeClr val="bg1"/>
            </a:solidFill>
            <a:miter lim="800000"/>
            <a:headEnd/>
            <a:tailEnd/>
          </a:ln>
        </p:spPr>
      </p:pic>
    </p:spTree>
  </p:cSld>
  <p:clrMapOvr>
    <a:masterClrMapping/>
  </p:clrMapOvr>
  <p:transition spd="slow">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570208"/>
          </a:xfrm>
          <a:prstGeom prst="rect">
            <a:avLst/>
          </a:prstGeom>
          <a:noFill/>
        </p:spPr>
        <p:txBody>
          <a:bodyPr wrap="square" rtlCol="0">
            <a:spAutoFit/>
          </a:bodyPr>
          <a:lstStyle/>
          <a:p>
            <a:pPr algn="ctr"/>
            <a:r>
              <a:rPr lang="sk-SK" sz="2800" b="1" dirty="0">
                <a:latin typeface="Monotype Corsiva" pitchFamily="66" charset="0"/>
              </a:rPr>
              <a:t>Reštaurovanie sôch</a:t>
            </a:r>
          </a:p>
          <a:p>
            <a:pPr algn="just"/>
            <a:endParaRPr lang="sk-SK" dirty="0">
              <a:latin typeface="Monotype Corsiva" pitchFamily="66" charset="0"/>
            </a:endParaRPr>
          </a:p>
          <a:p>
            <a:pPr algn="just"/>
            <a:r>
              <a:rPr lang="sk-SK" dirty="0">
                <a:latin typeface="Monotype Corsiva" pitchFamily="66" charset="0"/>
              </a:rPr>
              <a:t>Po reštaurovaní oltára, prišli na rad sochy svätého Petra a Pavla, ktoré sa nachádzajú vedľa obrazu svätého Martina. Po ľavej strane je socha v životnej veľkosti a predstavuje svätého Petra, ktorý v ruke drží kľúče a zatvorenú knihu. Po pravej strane je taktiež v životnej veľkosti socha svätého Pavla, ktorý v ruke drží meč a otvorenú knihu.</a:t>
            </a:r>
          </a:p>
        </p:txBody>
      </p:sp>
      <p:sp>
        <p:nvSpPr>
          <p:cNvPr id="21" name="TextovéPole 20"/>
          <p:cNvSpPr txBox="1"/>
          <p:nvPr/>
        </p:nvSpPr>
        <p:spPr>
          <a:xfrm>
            <a:off x="5143504" y="1714488"/>
            <a:ext cx="2428892" cy="369332"/>
          </a:xfrm>
          <a:prstGeom prst="rect">
            <a:avLst/>
          </a:prstGeom>
          <a:noFill/>
        </p:spPr>
        <p:txBody>
          <a:bodyPr wrap="square" rtlCol="0">
            <a:spAutoFit/>
          </a:bodyPr>
          <a:lstStyle/>
          <a:p>
            <a:endParaRPr lang="sk-SK" dirty="0"/>
          </a:p>
        </p:txBody>
      </p:sp>
      <p:pic>
        <p:nvPicPr>
          <p:cNvPr id="22" name="Obrázek 21" descr="Maria+Richard, Wedding | František Peťko svadobný fotograf"/>
          <p:cNvPicPr/>
          <p:nvPr/>
        </p:nvPicPr>
        <p:blipFill>
          <a:blip r:embed="rId4">
            <a:lum bright="-10000"/>
          </a:blip>
          <a:srcRect t="-2227" r="37354" b="62624"/>
          <a:stretch>
            <a:fillRect/>
          </a:stretch>
        </p:blipFill>
        <p:spPr bwMode="auto">
          <a:xfrm>
            <a:off x="5000628" y="1785926"/>
            <a:ext cx="2857520" cy="1500198"/>
          </a:xfrm>
          <a:prstGeom prst="rect">
            <a:avLst/>
          </a:prstGeom>
          <a:noFill/>
          <a:ln w="9525">
            <a:noFill/>
            <a:miter lim="800000"/>
            <a:headEnd/>
            <a:tailEnd/>
          </a:ln>
        </p:spPr>
      </p:pic>
      <p:sp>
        <p:nvSpPr>
          <p:cNvPr id="23" name="TextovéPole 22"/>
          <p:cNvSpPr txBox="1"/>
          <p:nvPr/>
        </p:nvSpPr>
        <p:spPr>
          <a:xfrm>
            <a:off x="5000628" y="1428736"/>
            <a:ext cx="2786082" cy="369332"/>
          </a:xfrm>
          <a:prstGeom prst="rect">
            <a:avLst/>
          </a:prstGeom>
          <a:noFill/>
        </p:spPr>
        <p:txBody>
          <a:bodyPr wrap="square" rtlCol="0">
            <a:spAutoFit/>
          </a:bodyPr>
          <a:lstStyle/>
          <a:p>
            <a:pPr algn="ctr"/>
            <a:r>
              <a:rPr lang="sk-SK" b="1" dirty="0">
                <a:latin typeface="Monotype Corsiva" pitchFamily="66" charset="0"/>
              </a:rPr>
              <a:t>Pred reštaurovaním</a:t>
            </a:r>
          </a:p>
        </p:txBody>
      </p:sp>
      <p:sp>
        <p:nvSpPr>
          <p:cNvPr id="24" name="TextovéPole 23"/>
          <p:cNvSpPr txBox="1"/>
          <p:nvPr/>
        </p:nvSpPr>
        <p:spPr>
          <a:xfrm>
            <a:off x="5000628" y="3214686"/>
            <a:ext cx="3000396" cy="369332"/>
          </a:xfrm>
          <a:prstGeom prst="rect">
            <a:avLst/>
          </a:prstGeom>
          <a:noFill/>
        </p:spPr>
        <p:txBody>
          <a:bodyPr wrap="square" rtlCol="0">
            <a:spAutoFit/>
          </a:bodyPr>
          <a:lstStyle/>
          <a:p>
            <a:r>
              <a:rPr lang="sk-SK" b="1" dirty="0">
                <a:latin typeface="Monotype Corsiva" pitchFamily="66" charset="0"/>
              </a:rPr>
              <a:t> svätý Peter             svätý Pavol</a:t>
            </a:r>
            <a:endParaRPr lang="sk-SK" dirty="0"/>
          </a:p>
        </p:txBody>
      </p:sp>
      <p:pic>
        <p:nvPicPr>
          <p:cNvPr id="25" name="Obrázek 24" descr="Maria+Richard, Wedding | František Peťko svadobný fotograf"/>
          <p:cNvPicPr/>
          <p:nvPr/>
        </p:nvPicPr>
        <p:blipFill>
          <a:blip r:embed="rId4">
            <a:lum bright="-10000"/>
          </a:blip>
          <a:srcRect t="2809" r="76144" b="62624"/>
          <a:stretch>
            <a:fillRect/>
          </a:stretch>
        </p:blipFill>
        <p:spPr bwMode="auto">
          <a:xfrm>
            <a:off x="5072066" y="3571876"/>
            <a:ext cx="1171575" cy="1514475"/>
          </a:xfrm>
          <a:prstGeom prst="rect">
            <a:avLst/>
          </a:prstGeom>
          <a:noFill/>
          <a:ln w="9525">
            <a:noFill/>
            <a:miter lim="800000"/>
            <a:headEnd/>
            <a:tailEnd/>
          </a:ln>
        </p:spPr>
      </p:pic>
      <p:pic>
        <p:nvPicPr>
          <p:cNvPr id="26" name="Obrázek 25" descr="Maria+Richard, Wedding | František Peťko svadobný fotograf"/>
          <p:cNvPicPr/>
          <p:nvPr/>
        </p:nvPicPr>
        <p:blipFill>
          <a:blip r:embed="rId4">
            <a:lum bright="-10000"/>
          </a:blip>
          <a:srcRect l="43057" t="978" r="37354" b="62624"/>
          <a:stretch>
            <a:fillRect/>
          </a:stretch>
        </p:blipFill>
        <p:spPr bwMode="auto">
          <a:xfrm>
            <a:off x="6629419" y="3594006"/>
            <a:ext cx="1143008" cy="1500198"/>
          </a:xfrm>
          <a:prstGeom prst="rect">
            <a:avLst/>
          </a:prstGeom>
          <a:noFill/>
          <a:ln w="9525">
            <a:noFill/>
            <a:miter lim="800000"/>
            <a:headEnd/>
            <a:tailEnd/>
          </a:ln>
        </p:spPr>
      </p:pic>
    </p:spTree>
  </p:cSld>
  <p:clrMapOvr>
    <a:masterClrMapping/>
  </p:clrMapOvr>
  <p:transition spd="slow">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447098"/>
          </a:xfrm>
          <a:prstGeom prst="rect">
            <a:avLst/>
          </a:prstGeom>
          <a:noFill/>
        </p:spPr>
        <p:txBody>
          <a:bodyPr wrap="square" rtlCol="0">
            <a:spAutoFit/>
          </a:bodyPr>
          <a:lstStyle/>
          <a:p>
            <a:pPr algn="ctr"/>
            <a:r>
              <a:rPr lang="sk-SK" sz="2800" b="1" dirty="0">
                <a:latin typeface="Monotype Corsiva" pitchFamily="66" charset="0"/>
              </a:rPr>
              <a:t>Stretnutie speváckych zborov</a:t>
            </a:r>
          </a:p>
          <a:p>
            <a:pPr algn="just"/>
            <a:endParaRPr lang="sk-SK" dirty="0">
              <a:latin typeface="Monotype Corsiva" pitchFamily="66" charset="0"/>
            </a:endParaRPr>
          </a:p>
          <a:p>
            <a:pPr algn="just"/>
            <a:r>
              <a:rPr lang="sk-SK" dirty="0">
                <a:latin typeface="Monotype Corsiva" pitchFamily="66" charset="0"/>
              </a:rPr>
              <a:t>Pri príležitosti spomienky na svätú Cecíliu, patrónku hudobníkov a spevákov sa konalo vo štvrtok  24.11.2022 o 18:00 hodine v Pastoračnom centre stretnutie organistov a speváckych zborov, ktoré pôsobia v našej farnosti pri svätých omšiach.</a:t>
            </a:r>
          </a:p>
        </p:txBody>
      </p:sp>
      <p:pic>
        <p:nvPicPr>
          <p:cNvPr id="21" name="Obrázek 20" descr="Sv.Cecilia - oroduj za nas!!!!! - gloria.tv"/>
          <p:cNvPicPr/>
          <p:nvPr/>
        </p:nvPicPr>
        <p:blipFill>
          <a:blip r:embed="rId4"/>
          <a:srcRect/>
          <a:stretch>
            <a:fillRect/>
          </a:stretch>
        </p:blipFill>
        <p:spPr bwMode="auto">
          <a:xfrm>
            <a:off x="5214942" y="1571612"/>
            <a:ext cx="2571768" cy="3429024"/>
          </a:xfrm>
          <a:prstGeom prst="rect">
            <a:avLst/>
          </a:prstGeom>
          <a:noFill/>
          <a:ln w="9525">
            <a:noFill/>
            <a:miter lim="800000"/>
            <a:headEnd/>
            <a:tailEnd/>
          </a:ln>
        </p:spPr>
      </p:pic>
    </p:spTree>
  </p:cSld>
  <p:clrMapOvr>
    <a:masterClrMapping/>
  </p:clrMapOvr>
  <p:transition spd="slow">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214414" y="1500174"/>
            <a:ext cx="3071834" cy="1631216"/>
          </a:xfrm>
          <a:prstGeom prst="rect">
            <a:avLst/>
          </a:prstGeom>
          <a:noFill/>
        </p:spPr>
        <p:txBody>
          <a:bodyPr wrap="square" rtlCol="0">
            <a:spAutoFit/>
          </a:bodyPr>
          <a:lstStyle/>
          <a:p>
            <a:pPr algn="ctr"/>
            <a:r>
              <a:rPr lang="sk-SK" sz="2800" b="1" dirty="0">
                <a:latin typeface="Monotype Corsiva" pitchFamily="66" charset="0"/>
              </a:rPr>
              <a:t>Advent                                               </a:t>
            </a:r>
          </a:p>
          <a:p>
            <a:pPr algn="just"/>
            <a:r>
              <a:rPr lang="sk-SK" dirty="0">
                <a:latin typeface="Monotype Corsiva" pitchFamily="66" charset="0"/>
              </a:rPr>
              <a:t>Nedeľu 27.11.2022 sa v Bošanoch a na filiálkach Krnča a Práznovce pri   svätých omšiach požehnávali adventné vence.</a:t>
            </a:r>
          </a:p>
        </p:txBody>
      </p:sp>
      <p:pic>
        <p:nvPicPr>
          <p:cNvPr id="21" name="Obrázek 20" descr="C:\Users\Admin\Desktop\316237014_452676156945569_8115291016674127895_n.jpg"/>
          <p:cNvPicPr/>
          <p:nvPr/>
        </p:nvPicPr>
        <p:blipFill>
          <a:blip r:embed="rId4"/>
          <a:srcRect l="-992" t="37665" r="70248" b="29956"/>
          <a:stretch>
            <a:fillRect/>
          </a:stretch>
        </p:blipFill>
        <p:spPr bwMode="auto">
          <a:xfrm>
            <a:off x="1214414" y="3143248"/>
            <a:ext cx="2857520" cy="1857388"/>
          </a:xfrm>
          <a:prstGeom prst="rect">
            <a:avLst/>
          </a:prstGeom>
          <a:noFill/>
          <a:ln w="9525">
            <a:noFill/>
            <a:miter lim="800000"/>
            <a:headEnd/>
            <a:tailEnd/>
          </a:ln>
        </p:spPr>
      </p:pic>
      <p:pic>
        <p:nvPicPr>
          <p:cNvPr id="22" name="Obrázek 21" descr="C:\Users\Admin\Desktop\316488559_538459747806257_5279552556551702949_n.jpg"/>
          <p:cNvPicPr/>
          <p:nvPr/>
        </p:nvPicPr>
        <p:blipFill>
          <a:blip r:embed="rId5" cstate="print"/>
          <a:srcRect/>
          <a:stretch>
            <a:fillRect/>
          </a:stretch>
        </p:blipFill>
        <p:spPr bwMode="auto">
          <a:xfrm>
            <a:off x="5072066" y="1571612"/>
            <a:ext cx="2643206" cy="1714512"/>
          </a:xfrm>
          <a:prstGeom prst="rect">
            <a:avLst/>
          </a:prstGeom>
          <a:noFill/>
          <a:ln w="9525">
            <a:noFill/>
            <a:miter lim="800000"/>
            <a:headEnd/>
            <a:tailEnd/>
          </a:ln>
        </p:spPr>
      </p:pic>
      <p:pic>
        <p:nvPicPr>
          <p:cNvPr id="23" name="Obrázek 22" descr="C:\Users\Admin\Desktop\316995862_1670321023369822_1089811169872096749_n.jpg"/>
          <p:cNvPicPr/>
          <p:nvPr/>
        </p:nvPicPr>
        <p:blipFill>
          <a:blip r:embed="rId6" cstate="print"/>
          <a:srcRect t="1323" r="9424" b="30787"/>
          <a:stretch>
            <a:fillRect/>
          </a:stretch>
        </p:blipFill>
        <p:spPr bwMode="auto">
          <a:xfrm>
            <a:off x="5072066" y="3429000"/>
            <a:ext cx="2643206" cy="1643074"/>
          </a:xfrm>
          <a:prstGeom prst="rect">
            <a:avLst/>
          </a:prstGeom>
          <a:noFill/>
          <a:ln w="9525">
            <a:noFill/>
            <a:miter lim="800000"/>
            <a:headEnd/>
            <a:tailEnd/>
          </a:ln>
        </p:spPr>
      </p:pic>
    </p:spTree>
  </p:cSld>
  <p:clrMapOvr>
    <a:masterClrMapping/>
  </p:clrMapOvr>
  <p:transition spd="slow">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428736"/>
            <a:ext cx="3214710" cy="5878532"/>
          </a:xfrm>
          <a:prstGeom prst="rect">
            <a:avLst/>
          </a:prstGeom>
          <a:noFill/>
        </p:spPr>
        <p:txBody>
          <a:bodyPr wrap="square" rtlCol="0">
            <a:spAutoFit/>
          </a:bodyPr>
          <a:lstStyle/>
          <a:p>
            <a:pPr algn="ctr"/>
            <a:r>
              <a:rPr lang="sk-SK" sz="2800" b="1" dirty="0">
                <a:latin typeface="Monotype Corsiva" pitchFamily="66" charset="0"/>
              </a:rPr>
              <a:t>Synoda o </a:t>
            </a:r>
            <a:r>
              <a:rPr lang="pl-PL" sz="2800" b="1" i="1" dirty="0">
                <a:latin typeface="Monotype Corsiva" pitchFamily="66" charset="0"/>
              </a:rPr>
              <a:t>synodalite      Cirkvi</a:t>
            </a:r>
            <a:r>
              <a:rPr lang="pl-PL" sz="2800" b="1" dirty="0">
                <a:latin typeface="Monotype Corsiva" pitchFamily="66" charset="0"/>
              </a:rPr>
              <a:t> </a:t>
            </a:r>
            <a:r>
              <a:rPr lang="sk-SK" sz="2800" b="1" dirty="0">
                <a:latin typeface="Monotype Corsiva" pitchFamily="66" charset="0"/>
              </a:rPr>
              <a:t> </a:t>
            </a:r>
          </a:p>
          <a:p>
            <a:pPr algn="just"/>
            <a:r>
              <a:rPr lang="sk-SK" b="1" dirty="0">
                <a:latin typeface="Monotype Corsiva" pitchFamily="66" charset="0"/>
              </a:rPr>
              <a:t> </a:t>
            </a:r>
            <a:r>
              <a:rPr lang="sk-SK" b="1" dirty="0" err="1">
                <a:latin typeface="Monotype Corsiva" pitchFamily="66" charset="0"/>
              </a:rPr>
              <a:t>Sinoda</a:t>
            </a:r>
            <a:r>
              <a:rPr lang="sk-SK" b="1" dirty="0">
                <a:latin typeface="Monotype Corsiva" pitchFamily="66" charset="0"/>
              </a:rPr>
              <a:t> </a:t>
            </a:r>
            <a:r>
              <a:rPr lang="sk-SK" dirty="0">
                <a:latin typeface="Monotype Corsiva" pitchFamily="66" charset="0"/>
              </a:rPr>
              <a:t>znamená: kráčame spolu, modlíme sa spolu, diskutujeme spolu, žijeme spolu. Aj v našej farnosti  začala prebiehať Synoda Cirkvi. </a:t>
            </a:r>
          </a:p>
          <a:p>
            <a:pPr algn="just"/>
            <a:r>
              <a:rPr lang="sk-SK" b="1" spc="-70" dirty="0">
                <a:latin typeface="Monotype Corsiva" pitchFamily="66" charset="0"/>
              </a:rPr>
              <a:t>Úvodné stretnutie  </a:t>
            </a:r>
            <a:r>
              <a:rPr lang="sk-SK" spc="-70" dirty="0">
                <a:latin typeface="Monotype Corsiva" pitchFamily="66" charset="0"/>
              </a:rPr>
              <a:t>synodálnej cesty sa konalo </a:t>
            </a:r>
            <a:r>
              <a:rPr lang="sk-SK" b="1" spc="-70" dirty="0">
                <a:latin typeface="Monotype Corsiva" pitchFamily="66" charset="0"/>
              </a:rPr>
              <a:t>18. 2. 2022 </a:t>
            </a:r>
            <a:r>
              <a:rPr lang="sk-SK" spc="-70" dirty="0">
                <a:latin typeface="Monotype Corsiva" pitchFamily="66" charset="0"/>
              </a:rPr>
              <a:t>v  Pastoračnom centre. </a:t>
            </a:r>
          </a:p>
          <a:p>
            <a:pPr algn="just"/>
            <a:r>
              <a:rPr lang="sk-SK" spc="-70" dirty="0">
                <a:latin typeface="Monotype Corsiva" pitchFamily="66" charset="0"/>
              </a:rPr>
              <a:t>Prítomní veriaci sa pri spoločnej modlitbe povzbudili </a:t>
            </a:r>
            <a:r>
              <a:rPr lang="sk-SK" dirty="0">
                <a:latin typeface="Monotype Corsiva" pitchFamily="66" charset="0"/>
              </a:rPr>
              <a:t>a zoznámili s cieľom celého synodálneho procesu a priebehu.</a:t>
            </a:r>
            <a:endParaRPr lang="sk-SK" spc="-70" dirty="0">
              <a:latin typeface="Monotype Corsiva" pitchFamily="66" charset="0"/>
            </a:endParaRPr>
          </a:p>
          <a:p>
            <a:pPr algn="ctr"/>
            <a:endParaRPr lang="sk-SK" sz="2800" b="1" dirty="0">
              <a:latin typeface="Monotype Corsiva" pitchFamily="66" charset="0"/>
            </a:endParaRPr>
          </a:p>
          <a:p>
            <a:pPr algn="ctr"/>
            <a:endParaRPr lang="sk-SK" sz="2800" b="1" dirty="0">
              <a:latin typeface="Monotype Corsiva" pitchFamily="66" charset="0"/>
            </a:endParaRPr>
          </a:p>
          <a:p>
            <a:pPr algn="ctr"/>
            <a:r>
              <a:rPr lang="sk-SK" sz="2800" b="1" dirty="0">
                <a:latin typeface="Monotype Corsiva" pitchFamily="66" charset="0"/>
              </a:rPr>
              <a:t> </a:t>
            </a:r>
          </a:p>
          <a:p>
            <a:pPr algn="ctr"/>
            <a:endParaRPr lang="sk-SK" b="1" dirty="0">
              <a:latin typeface="Monotype Corsiva" pitchFamily="66" charset="0"/>
            </a:endParaRPr>
          </a:p>
          <a:p>
            <a:pPr algn="ctr"/>
            <a:endParaRPr lang="sk-SK" sz="2800" b="1" dirty="0">
              <a:latin typeface="Monotype Corsiva" pitchFamily="66" charset="0"/>
            </a:endParaRPr>
          </a:p>
          <a:p>
            <a:pPr algn="ctr"/>
            <a:r>
              <a:rPr lang="sk-SK" sz="2800" b="1" dirty="0">
                <a:latin typeface="Monotype Corsiva" pitchFamily="66" charset="0"/>
              </a:rPr>
              <a:t>                                        </a:t>
            </a:r>
          </a:p>
        </p:txBody>
      </p:sp>
      <p:sp>
        <p:nvSpPr>
          <p:cNvPr id="21" name="TextovéPole 20"/>
          <p:cNvSpPr txBox="1"/>
          <p:nvPr/>
        </p:nvSpPr>
        <p:spPr>
          <a:xfrm>
            <a:off x="4857752" y="1500174"/>
            <a:ext cx="3143272" cy="2862322"/>
          </a:xfrm>
          <a:prstGeom prst="rect">
            <a:avLst/>
          </a:prstGeom>
          <a:noFill/>
        </p:spPr>
        <p:txBody>
          <a:bodyPr wrap="square" rtlCol="0">
            <a:spAutoFit/>
          </a:bodyPr>
          <a:lstStyle/>
          <a:p>
            <a:pPr algn="just"/>
            <a:r>
              <a:rPr lang="sk-SK" dirty="0">
                <a:latin typeface="Monotype Corsiva" pitchFamily="66" charset="0"/>
              </a:rPr>
              <a:t>Ďalšie stretnutia sa konali:        </a:t>
            </a:r>
          </a:p>
          <a:p>
            <a:pPr algn="just"/>
            <a:r>
              <a:rPr lang="sk-SK" dirty="0">
                <a:latin typeface="Monotype Corsiva" pitchFamily="66" charset="0"/>
              </a:rPr>
              <a:t>           </a:t>
            </a:r>
          </a:p>
          <a:p>
            <a:pPr algn="just"/>
            <a:r>
              <a:rPr lang="sk-SK" b="1" spc="-70" dirty="0">
                <a:latin typeface="Monotype Corsiva" pitchFamily="66" charset="0"/>
              </a:rPr>
              <a:t>25. 2. </a:t>
            </a:r>
            <a:r>
              <a:rPr lang="sk-SK" spc="-70" dirty="0">
                <a:latin typeface="Monotype Corsiva" pitchFamily="66" charset="0"/>
              </a:rPr>
              <a:t>o 18:45 hodine v Pastoračnom centre,                                                 </a:t>
            </a:r>
          </a:p>
          <a:p>
            <a:pPr algn="just"/>
            <a:r>
              <a:rPr lang="sk-SK" b="1" dirty="0">
                <a:latin typeface="Monotype Corsiva" pitchFamily="66" charset="0"/>
              </a:rPr>
              <a:t>1. 3. </a:t>
            </a:r>
            <a:r>
              <a:rPr lang="sk-SK" dirty="0">
                <a:latin typeface="Monotype Corsiva" pitchFamily="66" charset="0"/>
              </a:rPr>
              <a:t>po svätej omši v PC,</a:t>
            </a:r>
          </a:p>
          <a:p>
            <a:pPr algn="just"/>
            <a:r>
              <a:rPr lang="sk-SK" b="1" spc="-50" dirty="0">
                <a:latin typeface="Monotype Corsiva" pitchFamily="66" charset="0"/>
              </a:rPr>
              <a:t>11. 3.  </a:t>
            </a:r>
            <a:r>
              <a:rPr lang="sk-SK" spc="-50" dirty="0">
                <a:latin typeface="Monotype Corsiva" pitchFamily="66" charset="0"/>
              </a:rPr>
              <a:t>o  18:45  hodine v PC,                  </a:t>
            </a:r>
          </a:p>
          <a:p>
            <a:pPr algn="just"/>
            <a:r>
              <a:rPr lang="sk-SK" b="1" spc="-50" dirty="0">
                <a:latin typeface="Monotype Corsiva" pitchFamily="66" charset="0"/>
              </a:rPr>
              <a:t>30. 3. </a:t>
            </a:r>
            <a:r>
              <a:rPr lang="sk-SK" spc="-50" dirty="0">
                <a:latin typeface="Monotype Corsiva" pitchFamily="66" charset="0"/>
              </a:rPr>
              <a:t>po svätej omši v PC,</a:t>
            </a:r>
          </a:p>
          <a:p>
            <a:pPr algn="just"/>
            <a:r>
              <a:rPr lang="sk-SK" b="1" spc="-50" dirty="0">
                <a:latin typeface="Monotype Corsiva" pitchFamily="66" charset="0"/>
              </a:rPr>
              <a:t>5. 4. </a:t>
            </a:r>
            <a:r>
              <a:rPr lang="sk-SK" spc="-50" dirty="0">
                <a:latin typeface="Monotype Corsiva" pitchFamily="66" charset="0"/>
              </a:rPr>
              <a:t>po svätej omši v PC, </a:t>
            </a:r>
          </a:p>
          <a:p>
            <a:pPr algn="just"/>
            <a:r>
              <a:rPr lang="sk-SK" b="1" spc="-50" dirty="0">
                <a:latin typeface="Monotype Corsiva" pitchFamily="66" charset="0"/>
              </a:rPr>
              <a:t>25. 4. </a:t>
            </a:r>
            <a:r>
              <a:rPr lang="sk-SK" spc="-50" dirty="0">
                <a:latin typeface="Monotype Corsiva" pitchFamily="66" charset="0"/>
              </a:rPr>
              <a:t>po svätej omši v PC,</a:t>
            </a:r>
          </a:p>
          <a:p>
            <a:pPr algn="just"/>
            <a:r>
              <a:rPr lang="sk-SK" b="1" spc="-50" dirty="0">
                <a:latin typeface="Monotype Corsiva" pitchFamily="66" charset="0"/>
              </a:rPr>
              <a:t>29. 4. </a:t>
            </a:r>
            <a:r>
              <a:rPr lang="sk-SK" spc="-50" dirty="0">
                <a:latin typeface="Monotype Corsiva" pitchFamily="66" charset="0"/>
              </a:rPr>
              <a:t>po svätej omši v PC .</a:t>
            </a:r>
            <a:endParaRPr lang="sk-SK" b="1" spc="-50" dirty="0">
              <a:latin typeface="Monotype Corsiva" pitchFamily="66" charset="0"/>
            </a:endParaRPr>
          </a:p>
        </p:txBody>
      </p:sp>
    </p:spTree>
  </p:cSld>
  <p:clrMapOvr>
    <a:masterClrMapping/>
  </p:clrMapOvr>
  <p:transition spd="slow">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214710" cy="3877985"/>
          </a:xfrm>
          <a:prstGeom prst="rect">
            <a:avLst/>
          </a:prstGeom>
          <a:noFill/>
        </p:spPr>
        <p:txBody>
          <a:bodyPr wrap="square" rtlCol="0">
            <a:spAutoFit/>
          </a:bodyPr>
          <a:lstStyle/>
          <a:p>
            <a:r>
              <a:rPr lang="sk-SK" sz="2800" b="1" dirty="0">
                <a:latin typeface="Monotype Corsiva" pitchFamily="66" charset="0"/>
              </a:rPr>
              <a:t>Advent v Práznovciach </a:t>
            </a:r>
          </a:p>
          <a:p>
            <a:endParaRPr lang="sk-SK" sz="2800" b="1" dirty="0">
              <a:latin typeface="Monotype Corsiva" pitchFamily="66" charset="0"/>
            </a:endParaRPr>
          </a:p>
          <a:p>
            <a:pPr algn="just"/>
            <a:r>
              <a:rPr lang="sk-SK" dirty="0">
                <a:latin typeface="Monotype Corsiva" pitchFamily="66" charset="0"/>
              </a:rPr>
              <a:t>Adventný veniec začal zdobiť aj obec Práznovce. Úprimná vďaka patrí všetkým, kto priložil ruku k dielu pri jeho realizácii....či už zabezpečením čečiny, prípravou a rekonštrukciou ozdôb, samotnou tvorbou venca, jeho posvätenie.... Vážime si Vašu prácu a pomoc. Ďakujeme .</a:t>
            </a:r>
          </a:p>
          <a:p>
            <a:pPr algn="just"/>
            <a:r>
              <a:rPr lang="sk-SK" dirty="0">
                <a:latin typeface="Monotype Corsiva" pitchFamily="66" charset="0"/>
              </a:rPr>
              <a:t> </a:t>
            </a:r>
          </a:p>
          <a:p>
            <a:pPr algn="ctr"/>
            <a:r>
              <a:rPr lang="sk-SK" sz="2800" b="1" dirty="0">
                <a:latin typeface="Monotype Corsiva" pitchFamily="66" charset="0"/>
              </a:rPr>
              <a:t>                                          </a:t>
            </a:r>
          </a:p>
        </p:txBody>
      </p:sp>
      <p:pic>
        <p:nvPicPr>
          <p:cNvPr id="21" name="Obrázek 20" descr="C:\Users\Admin\Desktop\316832911_506350054858057_434349206967475784_n.jpg"/>
          <p:cNvPicPr/>
          <p:nvPr/>
        </p:nvPicPr>
        <p:blipFill>
          <a:blip r:embed="rId4"/>
          <a:srcRect/>
          <a:stretch>
            <a:fillRect/>
          </a:stretch>
        </p:blipFill>
        <p:spPr bwMode="auto">
          <a:xfrm>
            <a:off x="5036347" y="1571612"/>
            <a:ext cx="2786082" cy="1500198"/>
          </a:xfrm>
          <a:prstGeom prst="rect">
            <a:avLst/>
          </a:prstGeom>
          <a:noFill/>
          <a:ln w="9525">
            <a:noFill/>
            <a:miter lim="800000"/>
            <a:headEnd/>
            <a:tailEnd/>
          </a:ln>
        </p:spPr>
      </p:pic>
      <p:pic>
        <p:nvPicPr>
          <p:cNvPr id="22" name="Obrázek 21" descr="C:\Users\Admin\Desktop\316416373_506350108191385_4634124454109353513_n.jpg"/>
          <p:cNvPicPr/>
          <p:nvPr/>
        </p:nvPicPr>
        <p:blipFill>
          <a:blip r:embed="rId5"/>
          <a:srcRect/>
          <a:stretch>
            <a:fillRect/>
          </a:stretch>
        </p:blipFill>
        <p:spPr bwMode="auto">
          <a:xfrm>
            <a:off x="5000628" y="3214686"/>
            <a:ext cx="2786082" cy="1643074"/>
          </a:xfrm>
          <a:prstGeom prst="rect">
            <a:avLst/>
          </a:prstGeom>
          <a:noFill/>
          <a:ln w="9525">
            <a:noFill/>
            <a:miter lim="800000"/>
            <a:headEnd/>
            <a:tailEnd/>
          </a:ln>
        </p:spPr>
      </p:pic>
    </p:spTree>
  </p:cSld>
  <p:clrMapOvr>
    <a:masterClrMapping/>
  </p:clrMapOvr>
  <p:transition spd="slow">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C:\Users\Admin\Desktop\316670195_506350511524678_7711506269920950161_n.jpg"/>
          <p:cNvPicPr/>
          <p:nvPr/>
        </p:nvPicPr>
        <p:blipFill>
          <a:blip r:embed="rId4"/>
          <a:srcRect t="10345"/>
          <a:stretch>
            <a:fillRect/>
          </a:stretch>
        </p:blipFill>
        <p:spPr bwMode="auto">
          <a:xfrm>
            <a:off x="1357290" y="1571612"/>
            <a:ext cx="2714644" cy="1571636"/>
          </a:xfrm>
          <a:prstGeom prst="rect">
            <a:avLst/>
          </a:prstGeom>
          <a:noFill/>
          <a:ln w="9525">
            <a:noFill/>
            <a:miter lim="800000"/>
            <a:headEnd/>
            <a:tailEnd/>
          </a:ln>
        </p:spPr>
      </p:pic>
      <p:pic>
        <p:nvPicPr>
          <p:cNvPr id="21" name="Obrázek 20" descr="C:\Users\Admin\Desktop\316944618_506350454858017_5258081764517230188_n.jpg"/>
          <p:cNvPicPr/>
          <p:nvPr/>
        </p:nvPicPr>
        <p:blipFill>
          <a:blip r:embed="rId5"/>
          <a:srcRect r="332" b="16943"/>
          <a:stretch>
            <a:fillRect/>
          </a:stretch>
        </p:blipFill>
        <p:spPr bwMode="auto">
          <a:xfrm>
            <a:off x="1357290" y="3286124"/>
            <a:ext cx="2714644" cy="1643074"/>
          </a:xfrm>
          <a:prstGeom prst="rect">
            <a:avLst/>
          </a:prstGeom>
          <a:noFill/>
          <a:ln w="9525">
            <a:noFill/>
            <a:miter lim="800000"/>
            <a:headEnd/>
            <a:tailEnd/>
          </a:ln>
        </p:spPr>
      </p:pic>
      <p:pic>
        <p:nvPicPr>
          <p:cNvPr id="22" name="Obrázek 21" descr="C:\Users\Admin\Desktop\316683578_506350834857979_2999912000640515656_n.jpg"/>
          <p:cNvPicPr/>
          <p:nvPr/>
        </p:nvPicPr>
        <p:blipFill>
          <a:blip r:embed="rId6"/>
          <a:srcRect/>
          <a:stretch>
            <a:fillRect/>
          </a:stretch>
        </p:blipFill>
        <p:spPr bwMode="auto">
          <a:xfrm>
            <a:off x="5072066" y="1643050"/>
            <a:ext cx="2786082" cy="1500198"/>
          </a:xfrm>
          <a:prstGeom prst="rect">
            <a:avLst/>
          </a:prstGeom>
          <a:noFill/>
          <a:ln w="9525">
            <a:noFill/>
            <a:miter lim="800000"/>
            <a:headEnd/>
            <a:tailEnd/>
          </a:ln>
        </p:spPr>
      </p:pic>
      <p:pic>
        <p:nvPicPr>
          <p:cNvPr id="23" name="Obrázek 22" descr="C:\Users\Admin\Desktop\317089666_506350921524637_8570621692092259014_n.jpg"/>
          <p:cNvPicPr/>
          <p:nvPr/>
        </p:nvPicPr>
        <p:blipFill>
          <a:blip r:embed="rId7" cstate="print"/>
          <a:srcRect/>
          <a:stretch>
            <a:fillRect/>
          </a:stretch>
        </p:blipFill>
        <p:spPr bwMode="auto">
          <a:xfrm>
            <a:off x="5715008" y="3214686"/>
            <a:ext cx="1543050" cy="1843086"/>
          </a:xfrm>
          <a:prstGeom prst="rect">
            <a:avLst/>
          </a:prstGeom>
          <a:noFill/>
          <a:ln w="9525">
            <a:noFill/>
            <a:miter lim="800000"/>
            <a:headEnd/>
            <a:tailEnd/>
          </a:ln>
        </p:spPr>
      </p:pic>
    </p:spTree>
  </p:cSld>
  <p:clrMapOvr>
    <a:masterClrMapping/>
  </p:clrMapOvr>
  <p:transition spd="slow">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071538" y="1428736"/>
            <a:ext cx="3214710" cy="3847207"/>
          </a:xfrm>
          <a:prstGeom prst="rect">
            <a:avLst/>
          </a:prstGeom>
          <a:noFill/>
        </p:spPr>
        <p:txBody>
          <a:bodyPr wrap="square" rtlCol="0">
            <a:spAutoFit/>
          </a:bodyPr>
          <a:lstStyle/>
          <a:p>
            <a:pPr algn="ctr"/>
            <a:r>
              <a:rPr lang="sk-SK" sz="2800" b="1" dirty="0">
                <a:latin typeface="Monotype Corsiva" pitchFamily="66" charset="0"/>
              </a:rPr>
              <a:t>Výtvarná súťaž detí  </a:t>
            </a:r>
          </a:p>
          <a:p>
            <a:pPr algn="just"/>
            <a:r>
              <a:rPr lang="sk-SK" dirty="0">
                <a:latin typeface="Monotype Corsiva" pitchFamily="66" charset="0"/>
              </a:rPr>
              <a:t>V kostole Bošany, bola vyhlásená výtvarná súťaž, ktorá trvala od       4. 12. 2022 do 4. adventnej nedele 18.12.2022. Úlohou detí bolo nakresliť na formát A4 náš farský kostol, alebo nejakú časť svätej omše. Na zadnú stranu výkresu bolo treba uviesť meno a priezvisko, vek a kontakt. Vyhodnotenie súťaže sa konalo dňa 25.12.2022 po svätej omši      o 10:00 hodine.</a:t>
            </a:r>
          </a:p>
          <a:p>
            <a:endParaRPr lang="sk-SK" dirty="0">
              <a:latin typeface="Monotype Corsiva" pitchFamily="66" charset="0"/>
            </a:endParaRPr>
          </a:p>
        </p:txBody>
      </p:sp>
      <p:pic>
        <p:nvPicPr>
          <p:cNvPr id="21" name="Obrázek 20" descr="C:\Users\Admin\Downloads\Mattias-Čúz.jpg"/>
          <p:cNvPicPr/>
          <p:nvPr/>
        </p:nvPicPr>
        <p:blipFill>
          <a:blip r:embed="rId4" cstate="print"/>
          <a:srcRect/>
          <a:stretch>
            <a:fillRect/>
          </a:stretch>
        </p:blipFill>
        <p:spPr bwMode="auto">
          <a:xfrm>
            <a:off x="5000628" y="1714488"/>
            <a:ext cx="1214446" cy="1428760"/>
          </a:xfrm>
          <a:prstGeom prst="rect">
            <a:avLst/>
          </a:prstGeom>
          <a:noFill/>
          <a:ln w="38100">
            <a:solidFill>
              <a:schemeClr val="bg1"/>
            </a:solidFill>
            <a:miter lim="800000"/>
            <a:headEnd/>
            <a:tailEnd/>
          </a:ln>
        </p:spPr>
      </p:pic>
      <p:pic>
        <p:nvPicPr>
          <p:cNvPr id="22" name="Obrázek 21" descr="C:\Users\Admin\Downloads\Lukáš-Kmotorka-3.B.jpg"/>
          <p:cNvPicPr/>
          <p:nvPr/>
        </p:nvPicPr>
        <p:blipFill>
          <a:blip r:embed="rId5" cstate="print"/>
          <a:srcRect/>
          <a:stretch>
            <a:fillRect/>
          </a:stretch>
        </p:blipFill>
        <p:spPr bwMode="auto">
          <a:xfrm>
            <a:off x="6500826" y="1714488"/>
            <a:ext cx="1143008" cy="1428760"/>
          </a:xfrm>
          <a:prstGeom prst="rect">
            <a:avLst/>
          </a:prstGeom>
          <a:noFill/>
          <a:ln w="38100">
            <a:solidFill>
              <a:schemeClr val="bg1"/>
            </a:solidFill>
            <a:miter lim="800000"/>
            <a:headEnd/>
            <a:tailEnd/>
          </a:ln>
        </p:spPr>
      </p:pic>
      <p:sp>
        <p:nvSpPr>
          <p:cNvPr id="23" name="TextovéPole 22"/>
          <p:cNvSpPr txBox="1"/>
          <p:nvPr/>
        </p:nvSpPr>
        <p:spPr>
          <a:xfrm>
            <a:off x="5072066" y="1428736"/>
            <a:ext cx="2714644" cy="276999"/>
          </a:xfrm>
          <a:prstGeom prst="rect">
            <a:avLst/>
          </a:prstGeom>
          <a:noFill/>
        </p:spPr>
        <p:txBody>
          <a:bodyPr wrap="square" rtlCol="0">
            <a:spAutoFit/>
          </a:bodyPr>
          <a:lstStyle/>
          <a:p>
            <a:r>
              <a:rPr lang="sk-SK" sz="1200" b="1" dirty="0" err="1"/>
              <a:t>Mattias</a:t>
            </a:r>
            <a:r>
              <a:rPr lang="sk-SK" sz="1200" b="1" dirty="0"/>
              <a:t> </a:t>
            </a:r>
            <a:r>
              <a:rPr lang="sk-SK" sz="1200" b="1" dirty="0" err="1"/>
              <a:t>Čúz</a:t>
            </a:r>
            <a:r>
              <a:rPr lang="sk-SK" sz="1200" b="1" dirty="0"/>
              <a:t>                  Lukáš </a:t>
            </a:r>
            <a:r>
              <a:rPr lang="sk-SK" sz="1200" b="1" dirty="0" err="1"/>
              <a:t>Kmotorka</a:t>
            </a:r>
            <a:r>
              <a:rPr lang="sk-SK" sz="1200" b="1" dirty="0"/>
              <a:t> </a:t>
            </a:r>
          </a:p>
        </p:txBody>
      </p:sp>
      <p:sp>
        <p:nvSpPr>
          <p:cNvPr id="24" name="TextovéPole 23"/>
          <p:cNvSpPr txBox="1"/>
          <p:nvPr/>
        </p:nvSpPr>
        <p:spPr>
          <a:xfrm>
            <a:off x="4929190" y="3214686"/>
            <a:ext cx="3143272" cy="276999"/>
          </a:xfrm>
          <a:prstGeom prst="rect">
            <a:avLst/>
          </a:prstGeom>
          <a:noFill/>
        </p:spPr>
        <p:txBody>
          <a:bodyPr wrap="square" rtlCol="0">
            <a:spAutoFit/>
          </a:bodyPr>
          <a:lstStyle/>
          <a:p>
            <a:r>
              <a:rPr lang="sk-SK" sz="1200" b="1" dirty="0"/>
              <a:t> Monika </a:t>
            </a:r>
            <a:r>
              <a:rPr lang="sk-SK" sz="1200" b="1" dirty="0" err="1"/>
              <a:t>Patáková</a:t>
            </a:r>
            <a:r>
              <a:rPr lang="sk-SK" sz="1200" b="1" dirty="0"/>
              <a:t>                    Juraj Sivý</a:t>
            </a:r>
          </a:p>
        </p:txBody>
      </p:sp>
      <p:pic>
        <p:nvPicPr>
          <p:cNvPr id="25" name="Obrázek 24" descr="C:\Users\Admin\Downloads\Monika-Patáková-8-rokov.jpg"/>
          <p:cNvPicPr/>
          <p:nvPr/>
        </p:nvPicPr>
        <p:blipFill>
          <a:blip r:embed="rId6" cstate="print"/>
          <a:srcRect/>
          <a:stretch>
            <a:fillRect/>
          </a:stretch>
        </p:blipFill>
        <p:spPr bwMode="auto">
          <a:xfrm>
            <a:off x="5000629" y="3500438"/>
            <a:ext cx="1214446" cy="1500198"/>
          </a:xfrm>
          <a:prstGeom prst="rect">
            <a:avLst/>
          </a:prstGeom>
          <a:noFill/>
          <a:ln w="38100">
            <a:solidFill>
              <a:schemeClr val="bg1"/>
            </a:solidFill>
            <a:miter lim="800000"/>
            <a:headEnd/>
            <a:tailEnd/>
          </a:ln>
        </p:spPr>
      </p:pic>
      <p:pic>
        <p:nvPicPr>
          <p:cNvPr id="26" name="Obrázek 25" descr="C:\Users\Admin\Downloads\Juraj-Sivý.jpg"/>
          <p:cNvPicPr/>
          <p:nvPr/>
        </p:nvPicPr>
        <p:blipFill>
          <a:blip r:embed="rId7" cstate="print"/>
          <a:srcRect/>
          <a:stretch>
            <a:fillRect/>
          </a:stretch>
        </p:blipFill>
        <p:spPr bwMode="auto">
          <a:xfrm>
            <a:off x="6572264" y="3500439"/>
            <a:ext cx="1071570" cy="1500198"/>
          </a:xfrm>
          <a:prstGeom prst="rect">
            <a:avLst/>
          </a:prstGeom>
          <a:noFill/>
          <a:ln w="38100">
            <a:solidFill>
              <a:schemeClr val="bg1"/>
            </a:solidFill>
            <a:miter lim="800000"/>
            <a:headEnd/>
            <a:tailEnd/>
          </a:ln>
        </p:spPr>
      </p:pic>
    </p:spTree>
  </p:cSld>
  <p:clrMapOvr>
    <a:masterClrMapping/>
  </p:clrMapOvr>
  <p:transition spd="slow">
    <p:zo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2" name="Obrázek 21" descr="C:\Users\Admin\Downloads\P1080443.JPG"/>
          <p:cNvPicPr/>
          <p:nvPr/>
        </p:nvPicPr>
        <p:blipFill>
          <a:blip r:embed="rId4" cstate="print"/>
          <a:srcRect/>
          <a:stretch>
            <a:fillRect/>
          </a:stretch>
        </p:blipFill>
        <p:spPr bwMode="auto">
          <a:xfrm>
            <a:off x="5072066" y="1500174"/>
            <a:ext cx="2786082" cy="1643074"/>
          </a:xfrm>
          <a:prstGeom prst="rect">
            <a:avLst/>
          </a:prstGeom>
          <a:noFill/>
          <a:ln w="9525">
            <a:noFill/>
            <a:miter lim="800000"/>
            <a:headEnd/>
            <a:tailEnd/>
          </a:ln>
        </p:spPr>
      </p:pic>
      <p:pic>
        <p:nvPicPr>
          <p:cNvPr id="23" name="Obrázek 22" descr="C:\Users\Admin\Downloads\P1080435.JPG"/>
          <p:cNvPicPr/>
          <p:nvPr/>
        </p:nvPicPr>
        <p:blipFill>
          <a:blip r:embed="rId5" cstate="print"/>
          <a:srcRect/>
          <a:stretch>
            <a:fillRect/>
          </a:stretch>
        </p:blipFill>
        <p:spPr bwMode="auto">
          <a:xfrm>
            <a:off x="5072066" y="3214686"/>
            <a:ext cx="2786082" cy="1857388"/>
          </a:xfrm>
          <a:prstGeom prst="rect">
            <a:avLst/>
          </a:prstGeom>
          <a:noFill/>
          <a:ln w="9525">
            <a:noFill/>
            <a:miter lim="800000"/>
            <a:headEnd/>
            <a:tailEnd/>
          </a:ln>
        </p:spPr>
      </p:pic>
      <p:sp>
        <p:nvSpPr>
          <p:cNvPr id="24" name="TextovéPole 23"/>
          <p:cNvSpPr txBox="1"/>
          <p:nvPr/>
        </p:nvSpPr>
        <p:spPr>
          <a:xfrm>
            <a:off x="1142976" y="1428736"/>
            <a:ext cx="3143272" cy="2810649"/>
          </a:xfrm>
          <a:prstGeom prst="rect">
            <a:avLst/>
          </a:prstGeom>
          <a:noFill/>
        </p:spPr>
        <p:txBody>
          <a:bodyPr wrap="square" rtlCol="0">
            <a:spAutoFit/>
          </a:bodyPr>
          <a:lstStyle/>
          <a:p>
            <a:pPr algn="ctr"/>
            <a:r>
              <a:rPr lang="sk-SK" sz="2800" b="1" dirty="0">
                <a:latin typeface="Monotype Corsiva" pitchFamily="66" charset="0"/>
              </a:rPr>
              <a:t>Vianočný koncert                           </a:t>
            </a:r>
          </a:p>
          <a:p>
            <a:pPr algn="just"/>
            <a:r>
              <a:rPr lang="sk-SK" dirty="0">
                <a:latin typeface="Monotype Corsiva" pitchFamily="66" charset="0"/>
              </a:rPr>
              <a:t>Dňa</a:t>
            </a:r>
            <a:r>
              <a:rPr lang="sk-SK" b="1" dirty="0">
                <a:latin typeface="Monotype Corsiva" pitchFamily="66" charset="0"/>
              </a:rPr>
              <a:t>  </a:t>
            </a:r>
            <a:r>
              <a:rPr lang="sk-SK" dirty="0">
                <a:latin typeface="Monotype Corsiva" pitchFamily="66" charset="0"/>
              </a:rPr>
              <a:t>4.12.2017 sa v našom   chráme konal koncert, ktorý pripravila Základná umelecká škola v Bošanoch. Hudbou sprítomnili blížiace sa vianočné sviatky mnohým rodinám. Koncert mal vysokú úroveň.</a:t>
            </a:r>
          </a:p>
          <a:p>
            <a:r>
              <a:rPr lang="sk-SK" dirty="0"/>
              <a:t> </a:t>
            </a:r>
          </a:p>
        </p:txBody>
      </p:sp>
      <p:pic>
        <p:nvPicPr>
          <p:cNvPr id="25" name="Obrázek 24" descr="C:\Users\Admin\Downloads\P1080444.JPG"/>
          <p:cNvPicPr/>
          <p:nvPr/>
        </p:nvPicPr>
        <p:blipFill>
          <a:blip r:embed="rId6" cstate="print"/>
          <a:srcRect/>
          <a:stretch>
            <a:fillRect/>
          </a:stretch>
        </p:blipFill>
        <p:spPr bwMode="auto">
          <a:xfrm>
            <a:off x="1643042" y="3786190"/>
            <a:ext cx="2143140" cy="1214446"/>
          </a:xfrm>
          <a:prstGeom prst="rect">
            <a:avLst/>
          </a:prstGeom>
          <a:noFill/>
          <a:ln w="9525">
            <a:noFill/>
            <a:miter lim="800000"/>
            <a:headEnd/>
            <a:tailEnd/>
          </a:ln>
        </p:spPr>
      </p:pic>
    </p:spTree>
  </p:cSld>
  <p:clrMapOvr>
    <a:masterClrMapping/>
  </p:clrMapOvr>
  <p:transition spd="slow">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sk-SK" b="1" dirty="0">
              <a:latin typeface="Monotype Corsiva" pitchFamily="66" charset="0"/>
            </a:endParaRPr>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214710" cy="3293209"/>
          </a:xfrm>
          <a:prstGeom prst="rect">
            <a:avLst/>
          </a:prstGeom>
          <a:noFill/>
        </p:spPr>
        <p:txBody>
          <a:bodyPr wrap="square" rtlCol="0">
            <a:spAutoFit/>
          </a:bodyPr>
          <a:lstStyle/>
          <a:p>
            <a:pPr algn="ctr"/>
            <a:r>
              <a:rPr lang="sk-SK" sz="2800" b="1" dirty="0">
                <a:latin typeface="Monotype Corsiva" pitchFamily="66" charset="0"/>
              </a:rPr>
              <a:t>Betlehemské svetlo</a:t>
            </a:r>
          </a:p>
          <a:p>
            <a:pPr algn="just"/>
            <a:endParaRPr lang="sk-SK" dirty="0">
              <a:latin typeface="Monotype Corsiva" pitchFamily="66" charset="0"/>
            </a:endParaRPr>
          </a:p>
          <a:p>
            <a:pPr algn="just"/>
            <a:r>
              <a:rPr lang="sk-SK" dirty="0">
                <a:latin typeface="Monotype Corsiva" pitchFamily="66" charset="0"/>
              </a:rPr>
              <a:t>Betlehemské svetlo priniesli skauti do farského kostola v Bošanoch na Štedrý deň o 11:30 hodine. Svetlo si farníci mohli odpáliť po svätej omši, do 13:00 hodiny. </a:t>
            </a:r>
          </a:p>
          <a:p>
            <a:pPr algn="just"/>
            <a:r>
              <a:rPr lang="sk-SK" dirty="0">
                <a:latin typeface="Monotype Corsiva" pitchFamily="66" charset="0"/>
              </a:rPr>
              <a:t>Do kostola v Práznovciach svetlo priniesli na Štedrý deň o 10:15 hodine a do kostola v Krnči na Štedrý deň           o 8 :15 hodine.</a:t>
            </a:r>
          </a:p>
        </p:txBody>
      </p:sp>
      <p:pic>
        <p:nvPicPr>
          <p:cNvPr id="21" name="Obrázek 20" descr="F:\Bošany_24122022\PC242539.JPG"/>
          <p:cNvPicPr/>
          <p:nvPr/>
        </p:nvPicPr>
        <p:blipFill>
          <a:blip r:embed="rId4" cstate="print"/>
          <a:srcRect/>
          <a:stretch>
            <a:fillRect/>
          </a:stretch>
        </p:blipFill>
        <p:spPr bwMode="auto">
          <a:xfrm>
            <a:off x="5072066" y="1928802"/>
            <a:ext cx="2714644" cy="2571768"/>
          </a:xfrm>
          <a:prstGeom prst="rect">
            <a:avLst/>
          </a:prstGeom>
          <a:noFill/>
          <a:ln w="9525">
            <a:noFill/>
            <a:miter lim="800000"/>
            <a:headEnd/>
            <a:tailEnd/>
          </a:ln>
        </p:spPr>
      </p:pic>
    </p:spTree>
  </p:cSld>
  <p:clrMapOvr>
    <a:masterClrMapping/>
  </p:clrMapOvr>
  <p:transition spd="slow">
    <p:zo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pic>
        <p:nvPicPr>
          <p:cNvPr id="20" name="Obrázek 19" descr="F:\Bošany_24122022\PC242538.JPG"/>
          <p:cNvPicPr/>
          <p:nvPr/>
        </p:nvPicPr>
        <p:blipFill>
          <a:blip r:embed="rId4" cstate="print"/>
          <a:srcRect/>
          <a:stretch>
            <a:fillRect/>
          </a:stretch>
        </p:blipFill>
        <p:spPr bwMode="auto">
          <a:xfrm>
            <a:off x="1285852" y="1571612"/>
            <a:ext cx="2786082" cy="1643074"/>
          </a:xfrm>
          <a:prstGeom prst="rect">
            <a:avLst/>
          </a:prstGeom>
          <a:noFill/>
          <a:ln w="9525">
            <a:noFill/>
            <a:miter lim="800000"/>
            <a:headEnd/>
            <a:tailEnd/>
          </a:ln>
        </p:spPr>
      </p:pic>
      <p:pic>
        <p:nvPicPr>
          <p:cNvPr id="21" name="Obrázek 20" descr="F:\Bošany_24122022\PC242540.JPG"/>
          <p:cNvPicPr/>
          <p:nvPr/>
        </p:nvPicPr>
        <p:blipFill>
          <a:blip r:embed="rId5" cstate="print"/>
          <a:srcRect/>
          <a:stretch>
            <a:fillRect/>
          </a:stretch>
        </p:blipFill>
        <p:spPr bwMode="auto">
          <a:xfrm>
            <a:off x="1285852" y="3286124"/>
            <a:ext cx="2786082" cy="1714512"/>
          </a:xfrm>
          <a:prstGeom prst="rect">
            <a:avLst/>
          </a:prstGeom>
          <a:noFill/>
          <a:ln w="9525">
            <a:noFill/>
            <a:miter lim="800000"/>
            <a:headEnd/>
            <a:tailEnd/>
          </a:ln>
        </p:spPr>
      </p:pic>
      <p:pic>
        <p:nvPicPr>
          <p:cNvPr id="22" name="Obrázek 21" descr="F:\Bošany_24122022\PC242541.JPG"/>
          <p:cNvPicPr/>
          <p:nvPr/>
        </p:nvPicPr>
        <p:blipFill>
          <a:blip r:embed="rId6" cstate="print"/>
          <a:srcRect/>
          <a:stretch>
            <a:fillRect/>
          </a:stretch>
        </p:blipFill>
        <p:spPr bwMode="auto">
          <a:xfrm>
            <a:off x="5072066" y="1500174"/>
            <a:ext cx="2786082" cy="1714512"/>
          </a:xfrm>
          <a:prstGeom prst="rect">
            <a:avLst/>
          </a:prstGeom>
          <a:noFill/>
          <a:ln w="9525">
            <a:noFill/>
            <a:miter lim="800000"/>
            <a:headEnd/>
            <a:tailEnd/>
          </a:ln>
        </p:spPr>
      </p:pic>
      <p:pic>
        <p:nvPicPr>
          <p:cNvPr id="23" name="Obrázek 22" descr="F:\Bošany_24122022\PC242542.JPG"/>
          <p:cNvPicPr/>
          <p:nvPr/>
        </p:nvPicPr>
        <p:blipFill>
          <a:blip r:embed="rId7" cstate="print"/>
          <a:srcRect/>
          <a:stretch>
            <a:fillRect/>
          </a:stretch>
        </p:blipFill>
        <p:spPr bwMode="auto">
          <a:xfrm>
            <a:off x="5072066" y="3286124"/>
            <a:ext cx="2786082" cy="1714512"/>
          </a:xfrm>
          <a:prstGeom prst="rect">
            <a:avLst/>
          </a:prstGeom>
          <a:noFill/>
          <a:ln w="9525">
            <a:noFill/>
            <a:miter lim="800000"/>
            <a:headEnd/>
            <a:tailEnd/>
          </a:ln>
        </p:spPr>
      </p:pic>
    </p:spTree>
  </p:cSld>
  <p:clrMapOvr>
    <a:masterClrMapping/>
  </p:clrMapOvr>
  <p:transition spd="slow">
    <p:zo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5000636"/>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428736"/>
            <a:ext cx="3214710" cy="3847207"/>
          </a:xfrm>
          <a:prstGeom prst="rect">
            <a:avLst/>
          </a:prstGeom>
          <a:noFill/>
        </p:spPr>
        <p:txBody>
          <a:bodyPr wrap="square" rtlCol="0">
            <a:spAutoFit/>
          </a:bodyPr>
          <a:lstStyle/>
          <a:p>
            <a:pPr algn="ctr"/>
            <a:r>
              <a:rPr lang="sk-SK" sz="2800" b="1" dirty="0">
                <a:latin typeface="Monotype Corsiva" pitchFamily="66" charset="0"/>
              </a:rPr>
              <a:t>Dobrá  novina </a:t>
            </a:r>
          </a:p>
          <a:p>
            <a:pPr algn="just"/>
            <a:r>
              <a:rPr lang="sk-SK" dirty="0">
                <a:latin typeface="Monotype Corsiva" pitchFamily="66" charset="0"/>
              </a:rPr>
              <a:t>Dobrá novina je celoslovenská </a:t>
            </a:r>
            <a:r>
              <a:rPr lang="sk-SK" dirty="0" err="1">
                <a:latin typeface="Monotype Corsiva" pitchFamily="66" charset="0"/>
              </a:rPr>
              <a:t>kolednícka</a:t>
            </a:r>
            <a:r>
              <a:rPr lang="sk-SK" dirty="0">
                <a:latin typeface="Monotype Corsiva" pitchFamily="66" charset="0"/>
              </a:rPr>
              <a:t> akcia vo vianočnom období. Organizuje ju </a:t>
            </a:r>
            <a:r>
              <a:rPr lang="sk-SK" dirty="0" err="1">
                <a:latin typeface="Monotype Corsiva" pitchFamily="66" charset="0"/>
              </a:rPr>
              <a:t>eRko</a:t>
            </a:r>
            <a:r>
              <a:rPr lang="sk-SK" dirty="0">
                <a:latin typeface="Monotype Corsiva" pitchFamily="66" charset="0"/>
              </a:rPr>
              <a:t> - Hnutie kresťanských spoločenstiev detí. V rámci koledovania </a:t>
            </a:r>
            <a:r>
              <a:rPr lang="sk-SK" spc="-90" dirty="0">
                <a:latin typeface="Monotype Corsiva" pitchFamily="66" charset="0"/>
              </a:rPr>
              <a:t>prebieha verejná zbierka určená na  podporu humanitárnych a rozvojových projektov v Afrike. </a:t>
            </a:r>
            <a:r>
              <a:rPr lang="sk-SK" dirty="0">
                <a:latin typeface="Monotype Corsiva" pitchFamily="66" charset="0"/>
              </a:rPr>
              <a:t>Aj v našej filiálke Práznovce, koledovali </a:t>
            </a:r>
            <a:r>
              <a:rPr lang="sk-SK" dirty="0" err="1">
                <a:latin typeface="Monotype Corsiva" pitchFamily="66" charset="0"/>
              </a:rPr>
              <a:t>koledníci</a:t>
            </a:r>
            <a:r>
              <a:rPr lang="sk-SK" dirty="0">
                <a:latin typeface="Monotype Corsiva" pitchFamily="66" charset="0"/>
              </a:rPr>
              <a:t> na sviatok svätého Štefana. Vybralo sa 850 </a:t>
            </a:r>
            <a:r>
              <a:rPr lang="sk-SK" sz="1600" dirty="0"/>
              <a:t>€</a:t>
            </a:r>
            <a:r>
              <a:rPr lang="sk-SK" dirty="0"/>
              <a:t>.</a:t>
            </a:r>
            <a:r>
              <a:rPr lang="sk-SK" dirty="0">
                <a:latin typeface="Monotype Corsiva" pitchFamily="66" charset="0"/>
              </a:rPr>
              <a:t> Pán Boh zaplať tým, ktorí sa do koledovania zapojili.</a:t>
            </a:r>
          </a:p>
          <a:p>
            <a:pPr algn="just"/>
            <a:endParaRPr lang="sk-SK" dirty="0">
              <a:latin typeface="Monotype Corsiva" pitchFamily="66" charset="0"/>
            </a:endParaRPr>
          </a:p>
        </p:txBody>
      </p:sp>
      <p:sp>
        <p:nvSpPr>
          <p:cNvPr id="22" name="TextovéPole 21"/>
          <p:cNvSpPr txBox="1"/>
          <p:nvPr/>
        </p:nvSpPr>
        <p:spPr>
          <a:xfrm>
            <a:off x="5072066" y="1428736"/>
            <a:ext cx="2714644" cy="369332"/>
          </a:xfrm>
          <a:prstGeom prst="rect">
            <a:avLst/>
          </a:prstGeom>
          <a:noFill/>
        </p:spPr>
        <p:txBody>
          <a:bodyPr wrap="square" rtlCol="0">
            <a:spAutoFit/>
          </a:bodyPr>
          <a:lstStyle/>
          <a:p>
            <a:pPr algn="ctr"/>
            <a:r>
              <a:rPr lang="sk-SK" b="1" dirty="0">
                <a:latin typeface="Monotype Corsiva" pitchFamily="66" charset="0"/>
              </a:rPr>
              <a:t>Práznovce</a:t>
            </a:r>
          </a:p>
        </p:txBody>
      </p:sp>
      <p:pic>
        <p:nvPicPr>
          <p:cNvPr id="23" name="Obrázek 22" descr="C:\Users\Admin\Downloads\FB_IMG_1673169433219.jpg"/>
          <p:cNvPicPr/>
          <p:nvPr/>
        </p:nvPicPr>
        <p:blipFill>
          <a:blip r:embed="rId4">
            <a:lum bright="-10000"/>
          </a:blip>
          <a:srcRect/>
          <a:stretch>
            <a:fillRect/>
          </a:stretch>
        </p:blipFill>
        <p:spPr bwMode="auto">
          <a:xfrm>
            <a:off x="5143504" y="1785926"/>
            <a:ext cx="2571768" cy="1500198"/>
          </a:xfrm>
          <a:prstGeom prst="rect">
            <a:avLst/>
          </a:prstGeom>
          <a:noFill/>
          <a:ln w="9525">
            <a:noFill/>
            <a:miter lim="800000"/>
            <a:headEnd/>
            <a:tailEnd/>
          </a:ln>
        </p:spPr>
      </p:pic>
      <p:pic>
        <p:nvPicPr>
          <p:cNvPr id="24" name="Obrázek 23" descr="C:\Users\Admin\Downloads\FB_IMG_1673169439625.jpg"/>
          <p:cNvPicPr/>
          <p:nvPr/>
        </p:nvPicPr>
        <p:blipFill>
          <a:blip r:embed="rId5">
            <a:lum bright="-10000"/>
          </a:blip>
          <a:srcRect b="10895"/>
          <a:stretch>
            <a:fillRect/>
          </a:stretch>
        </p:blipFill>
        <p:spPr bwMode="auto">
          <a:xfrm flipH="1">
            <a:off x="5857884" y="3357562"/>
            <a:ext cx="1143008" cy="1643074"/>
          </a:xfrm>
          <a:prstGeom prst="rect">
            <a:avLst/>
          </a:prstGeom>
          <a:noFill/>
          <a:ln w="9525">
            <a:noFill/>
            <a:miter lim="800000"/>
            <a:headEnd/>
            <a:tailEnd/>
          </a:ln>
        </p:spPr>
      </p:pic>
    </p:spTree>
  </p:cSld>
  <p:clrMapOvr>
    <a:masterClrMapping/>
  </p:clrMapOvr>
  <p:transition spd="slow">
    <p:zo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428736"/>
            <a:ext cx="3143272" cy="3293209"/>
          </a:xfrm>
          <a:prstGeom prst="rect">
            <a:avLst/>
          </a:prstGeom>
          <a:noFill/>
        </p:spPr>
        <p:txBody>
          <a:bodyPr wrap="square" rtlCol="0">
            <a:spAutoFit/>
          </a:bodyPr>
          <a:lstStyle/>
          <a:p>
            <a:pPr algn="ctr"/>
            <a:r>
              <a:rPr lang="sk-SK" sz="2800" b="1" dirty="0">
                <a:latin typeface="Monotype Corsiva" pitchFamily="66" charset="0"/>
              </a:rPr>
              <a:t>Zariadenie pre seniorov </a:t>
            </a:r>
          </a:p>
          <a:p>
            <a:pPr algn="just"/>
            <a:endParaRPr lang="sk-SK" dirty="0">
              <a:latin typeface="Monotype Corsiva" pitchFamily="66" charset="0"/>
            </a:endParaRPr>
          </a:p>
          <a:p>
            <a:pPr algn="just"/>
            <a:r>
              <a:rPr lang="sk-SK" dirty="0">
                <a:latin typeface="Monotype Corsiva" pitchFamily="66" charset="0"/>
              </a:rPr>
              <a:t>Počas vianočných sviatkov sa </a:t>
            </a:r>
            <a:r>
              <a:rPr lang="sk-SK" dirty="0"/>
              <a:t> </a:t>
            </a:r>
            <a:r>
              <a:rPr lang="sk-SK" dirty="0">
                <a:latin typeface="Monotype Corsiva" pitchFamily="66" charset="0"/>
              </a:rPr>
              <a:t>nezabudlo ani na našich seniorov. Dňa 22.12.2022 o 10:00 hodine sa aj v Zariadení seniorov Kataríny </a:t>
            </a:r>
            <a:r>
              <a:rPr lang="sk-SK" dirty="0" err="1">
                <a:latin typeface="Monotype Corsiva" pitchFamily="66" charset="0"/>
              </a:rPr>
              <a:t>Labouré</a:t>
            </a:r>
            <a:r>
              <a:rPr lang="sk-SK" dirty="0">
                <a:latin typeface="Monotype Corsiva" pitchFamily="66" charset="0"/>
              </a:rPr>
              <a:t>  konala   svätá omša, </a:t>
            </a:r>
            <a:r>
              <a:rPr lang="sk-SK" spc="-30" dirty="0">
                <a:latin typeface="Monotype Corsiva" pitchFamily="66" charset="0"/>
              </a:rPr>
              <a:t>ktorú celebroval pán  kaplán Marek Sedlár. </a:t>
            </a:r>
            <a:r>
              <a:rPr lang="sk-SK" spc="-50" dirty="0">
                <a:latin typeface="Monotype Corsiva" pitchFamily="66" charset="0"/>
              </a:rPr>
              <a:t>Pani riaditeľka Mgr. Iveta </a:t>
            </a:r>
            <a:r>
              <a:rPr lang="sk-SK" spc="-50" dirty="0" err="1">
                <a:latin typeface="Monotype Corsiva" pitchFamily="66" charset="0"/>
              </a:rPr>
              <a:t>Duchoňová</a:t>
            </a:r>
            <a:r>
              <a:rPr lang="sk-SK" spc="-50" dirty="0">
                <a:latin typeface="Monotype Corsiva" pitchFamily="66" charset="0"/>
              </a:rPr>
              <a:t> poďakovala za svätú omšu, ktorá  našich seniorov povzbudila. </a:t>
            </a:r>
          </a:p>
        </p:txBody>
      </p:sp>
      <p:pic>
        <p:nvPicPr>
          <p:cNvPr id="21" name="Obrázek 20" descr="C:\Users\Admin\Downloads\IMG_20221222_101014 (1).jpg"/>
          <p:cNvPicPr/>
          <p:nvPr/>
        </p:nvPicPr>
        <p:blipFill>
          <a:blip r:embed="rId4" cstate="print"/>
          <a:srcRect/>
          <a:stretch>
            <a:fillRect/>
          </a:stretch>
        </p:blipFill>
        <p:spPr bwMode="auto">
          <a:xfrm>
            <a:off x="5072066" y="1571612"/>
            <a:ext cx="2643206" cy="1643074"/>
          </a:xfrm>
          <a:prstGeom prst="rect">
            <a:avLst/>
          </a:prstGeom>
          <a:noFill/>
          <a:ln w="9525">
            <a:noFill/>
            <a:miter lim="800000"/>
            <a:headEnd/>
            <a:tailEnd/>
          </a:ln>
        </p:spPr>
      </p:pic>
      <p:pic>
        <p:nvPicPr>
          <p:cNvPr id="22" name="Obrázek 21" descr="C:\Users\Admin\Downloads\IMG_20221222_101246 (1).jpg"/>
          <p:cNvPicPr/>
          <p:nvPr/>
        </p:nvPicPr>
        <p:blipFill>
          <a:blip r:embed="rId5" cstate="print"/>
          <a:srcRect/>
          <a:stretch>
            <a:fillRect/>
          </a:stretch>
        </p:blipFill>
        <p:spPr bwMode="auto">
          <a:xfrm>
            <a:off x="5072066" y="3286124"/>
            <a:ext cx="2643206" cy="1643074"/>
          </a:xfrm>
          <a:prstGeom prst="rect">
            <a:avLst/>
          </a:prstGeom>
          <a:noFill/>
          <a:ln w="9525">
            <a:noFill/>
            <a:miter lim="800000"/>
            <a:headEnd/>
            <a:tailEnd/>
          </a:ln>
        </p:spPr>
      </p:pic>
    </p:spTree>
  </p:cSld>
  <p:clrMapOvr>
    <a:masterClrMapping/>
  </p:clrMapOvr>
  <p:transition spd="slow">
    <p:zo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00174"/>
            <a:ext cx="3143272" cy="3046988"/>
          </a:xfrm>
          <a:prstGeom prst="rect">
            <a:avLst/>
          </a:prstGeom>
          <a:noFill/>
        </p:spPr>
        <p:txBody>
          <a:bodyPr wrap="square" rtlCol="0">
            <a:spAutoFit/>
          </a:bodyPr>
          <a:lstStyle/>
          <a:p>
            <a:pPr algn="ctr"/>
            <a:r>
              <a:rPr lang="sk-SK" sz="2800" b="1" dirty="0">
                <a:latin typeface="Monotype Corsiva" pitchFamily="66" charset="0"/>
              </a:rPr>
              <a:t>Pomazanie olejom        z hrobu svätého </a:t>
            </a:r>
            <a:r>
              <a:rPr lang="sk-SK" sz="2800" b="1" dirty="0" err="1">
                <a:latin typeface="Monotype Corsiva" pitchFamily="66" charset="0"/>
              </a:rPr>
              <a:t>Šarbela</a:t>
            </a:r>
            <a:endParaRPr lang="sk-SK" sz="2800" b="1" dirty="0">
              <a:latin typeface="Monotype Corsiva" pitchFamily="66" charset="0"/>
            </a:endParaRPr>
          </a:p>
          <a:p>
            <a:pPr algn="just"/>
            <a:endParaRPr lang="sk-SK" dirty="0">
              <a:latin typeface="Monotype Corsiva" pitchFamily="66" charset="0"/>
            </a:endParaRPr>
          </a:p>
          <a:p>
            <a:pPr algn="just"/>
            <a:r>
              <a:rPr lang="sk-SK" dirty="0">
                <a:latin typeface="Monotype Corsiva" pitchFamily="66" charset="0"/>
              </a:rPr>
              <a:t>Vo farskom kostole sa konajú pravidelné mesačné modlitby za uzdravenie a oslobodenie, ktoré sa naposledy v tomto roku konali 22.12. 2022 o 17:20 hodine.</a:t>
            </a:r>
          </a:p>
        </p:txBody>
      </p:sp>
      <p:sp>
        <p:nvSpPr>
          <p:cNvPr id="21" name="TextovéPole 20"/>
          <p:cNvSpPr txBox="1"/>
          <p:nvPr/>
        </p:nvSpPr>
        <p:spPr>
          <a:xfrm>
            <a:off x="4857752" y="1428736"/>
            <a:ext cx="3143272" cy="1754326"/>
          </a:xfrm>
          <a:prstGeom prst="rect">
            <a:avLst/>
          </a:prstGeom>
          <a:noFill/>
        </p:spPr>
        <p:txBody>
          <a:bodyPr wrap="square" rtlCol="0">
            <a:spAutoFit/>
          </a:bodyPr>
          <a:lstStyle/>
          <a:p>
            <a:r>
              <a:rPr lang="sk-SK" dirty="0">
                <a:latin typeface="Monotype Corsiva" pitchFamily="66" charset="0"/>
              </a:rPr>
              <a:t>Program:</a:t>
            </a:r>
          </a:p>
          <a:p>
            <a:pPr algn="just"/>
            <a:r>
              <a:rPr lang="sk-SK" dirty="0">
                <a:latin typeface="Monotype Corsiva" pitchFamily="66" charset="0"/>
              </a:rPr>
              <a:t> </a:t>
            </a:r>
            <a:r>
              <a:rPr lang="sk-SK" spc="-20" dirty="0">
                <a:latin typeface="Monotype Corsiva" pitchFamily="66" charset="0"/>
              </a:rPr>
              <a:t>17:20 - modlitba posvätného ruženca a  litánie k svätému </a:t>
            </a:r>
            <a:r>
              <a:rPr lang="sk-SK" spc="-20" dirty="0" err="1">
                <a:latin typeface="Monotype Corsiva" pitchFamily="66" charset="0"/>
              </a:rPr>
              <a:t>Šarbelovi</a:t>
            </a:r>
            <a:endParaRPr lang="sk-SK" spc="-20" dirty="0">
              <a:latin typeface="Monotype Corsiva" pitchFamily="66" charset="0"/>
            </a:endParaRPr>
          </a:p>
          <a:p>
            <a:pPr algn="just"/>
            <a:r>
              <a:rPr lang="sk-SK" spc="-60" dirty="0">
                <a:latin typeface="Monotype Corsiva" pitchFamily="66" charset="0"/>
              </a:rPr>
              <a:t>18:00 - slávenie svätej omše pomazanie olejom svätého </a:t>
            </a:r>
            <a:r>
              <a:rPr lang="sk-SK" spc="-60" dirty="0" err="1">
                <a:latin typeface="Monotype Corsiva" pitchFamily="66" charset="0"/>
              </a:rPr>
              <a:t>Šarbela</a:t>
            </a:r>
            <a:r>
              <a:rPr lang="sk-SK" spc="-60" dirty="0">
                <a:latin typeface="Monotype Corsiva" pitchFamily="66" charset="0"/>
              </a:rPr>
              <a:t> z Libanonu, uctenie relikvie svätého </a:t>
            </a:r>
            <a:r>
              <a:rPr lang="sk-SK" spc="-60" dirty="0" err="1">
                <a:latin typeface="Monotype Corsiva" pitchFamily="66" charset="0"/>
              </a:rPr>
              <a:t>Šarbela</a:t>
            </a:r>
            <a:r>
              <a:rPr lang="sk-SK" spc="-60" dirty="0">
                <a:latin typeface="Monotype Corsiva" pitchFamily="66" charset="0"/>
              </a:rPr>
              <a:t>.</a:t>
            </a:r>
            <a:endParaRPr lang="sk-SK" spc="-60" dirty="0"/>
          </a:p>
        </p:txBody>
      </p:sp>
      <p:pic>
        <p:nvPicPr>
          <p:cNvPr id="23" name="Obrázek 22">
            <a:extLst>
              <a:ext uri="{FF2B5EF4-FFF2-40B4-BE49-F238E27FC236}">
                <a16:creationId xmlns:a16="http://schemas.microsoft.com/office/drawing/2014/main" id="{744557B3-AEF9-46FC-81F5-58F805B68487}"/>
              </a:ext>
            </a:extLst>
          </p:cNvPr>
          <p:cNvPicPr/>
          <p:nvPr/>
        </p:nvPicPr>
        <p:blipFill>
          <a:blip r:embed="rId4" cstate="print"/>
          <a:srcRect r="5000" b="18519"/>
          <a:stretch>
            <a:fillRect/>
          </a:stretch>
        </p:blipFill>
        <p:spPr bwMode="auto">
          <a:xfrm>
            <a:off x="5679289" y="3176573"/>
            <a:ext cx="1500198" cy="1928826"/>
          </a:xfrm>
          <a:prstGeom prst="rect">
            <a:avLst/>
          </a:prstGeom>
          <a:noFill/>
          <a:ln w="9525">
            <a:noFill/>
            <a:miter lim="800000"/>
            <a:headEnd/>
            <a:tailEnd/>
          </a:ln>
        </p:spPr>
      </p:pic>
    </p:spTree>
  </p:cSld>
  <p:clrMapOvr>
    <a:masterClrMapping/>
  </p:clrMapOvr>
  <p:transition spd="slow">
    <p:zo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571612"/>
            <a:ext cx="3214710" cy="3570208"/>
          </a:xfrm>
          <a:prstGeom prst="rect">
            <a:avLst/>
          </a:prstGeom>
          <a:noFill/>
        </p:spPr>
        <p:txBody>
          <a:bodyPr wrap="square" rtlCol="0">
            <a:spAutoFit/>
          </a:bodyPr>
          <a:lstStyle/>
          <a:p>
            <a:pPr algn="ctr"/>
            <a:r>
              <a:rPr lang="sk-SK" sz="2800" b="1" dirty="0">
                <a:latin typeface="Monotype Corsiva" pitchFamily="66" charset="0"/>
              </a:rPr>
              <a:t>Koncoročná bilancia</a:t>
            </a:r>
          </a:p>
          <a:p>
            <a:pPr algn="just"/>
            <a:endParaRPr lang="sk-SK" dirty="0">
              <a:latin typeface="Monotype Corsiva" pitchFamily="66" charset="0"/>
            </a:endParaRPr>
          </a:p>
          <a:p>
            <a:pPr algn="just"/>
            <a:r>
              <a:rPr lang="sk-SK" dirty="0">
                <a:latin typeface="Monotype Corsiva" pitchFamily="66" charset="0"/>
              </a:rPr>
              <a:t>Rok 2022 sa chýli ku koncu. Mali by sme zhodnotiť veci a udalosti uplynulého roka. So starým rokom sme sa rozlúčili 31.12.2022 o 16:00 hodine ďakovnou pobožnosťou. Pán dekan Štefan </a:t>
            </a:r>
            <a:r>
              <a:rPr lang="sk-SK" dirty="0" err="1">
                <a:latin typeface="Monotype Corsiva" pitchFamily="66" charset="0"/>
              </a:rPr>
              <a:t>Bukovan</a:t>
            </a:r>
            <a:r>
              <a:rPr lang="sk-SK" dirty="0">
                <a:latin typeface="Monotype Corsiva" pitchFamily="66" charset="0"/>
              </a:rPr>
              <a:t> počas pobožnosti poďakoval farníkom za modlitby, spoluprácu, finančnú podporu, </a:t>
            </a:r>
            <a:r>
              <a:rPr lang="sk-SK" dirty="0" err="1">
                <a:latin typeface="Monotype Corsiva" pitchFamily="66" charset="0"/>
              </a:rPr>
              <a:t>rozdávateľom</a:t>
            </a:r>
            <a:r>
              <a:rPr lang="sk-SK" dirty="0">
                <a:latin typeface="Monotype Corsiva" pitchFamily="66" charset="0"/>
              </a:rPr>
              <a:t> svätého prijímania</a:t>
            </a:r>
            <a:r>
              <a:rPr lang="sk-SK" dirty="0"/>
              <a:t>, </a:t>
            </a:r>
            <a:r>
              <a:rPr lang="sk-SK" dirty="0">
                <a:latin typeface="Monotype Corsiva" pitchFamily="66" charset="0"/>
              </a:rPr>
              <a:t>rehoľným sestrám, </a:t>
            </a:r>
          </a:p>
        </p:txBody>
      </p:sp>
      <p:sp>
        <p:nvSpPr>
          <p:cNvPr id="21" name="TextovéPole 20"/>
          <p:cNvSpPr txBox="1"/>
          <p:nvPr/>
        </p:nvSpPr>
        <p:spPr>
          <a:xfrm>
            <a:off x="4857752" y="1500174"/>
            <a:ext cx="3143272" cy="3139321"/>
          </a:xfrm>
          <a:prstGeom prst="rect">
            <a:avLst/>
          </a:prstGeom>
          <a:noFill/>
        </p:spPr>
        <p:txBody>
          <a:bodyPr wrap="square" rtlCol="0">
            <a:spAutoFit/>
          </a:bodyPr>
          <a:lstStyle/>
          <a:p>
            <a:pPr algn="just"/>
            <a:endParaRPr lang="sk-SK" dirty="0">
              <a:latin typeface="Monotype Corsiva" pitchFamily="66" charset="0"/>
            </a:endParaRPr>
          </a:p>
          <a:p>
            <a:pPr algn="just"/>
            <a:r>
              <a:rPr lang="sk-SK" dirty="0">
                <a:latin typeface="Monotype Corsiva" pitchFamily="66" charset="0"/>
              </a:rPr>
              <a:t>kostolníkom, organistom, </a:t>
            </a:r>
          </a:p>
          <a:p>
            <a:pPr algn="just"/>
            <a:r>
              <a:rPr lang="sk-SK" dirty="0">
                <a:latin typeface="Monotype Corsiva" pitchFamily="66" charset="0"/>
              </a:rPr>
              <a:t>miništrantom, ženám starajúcim sa o krásu Božieho domu i našej fary a Farského pastoračného centra, chlapom, </a:t>
            </a:r>
            <a:r>
              <a:rPr lang="sk-SK" spc="-30" dirty="0">
                <a:latin typeface="Monotype Corsiva" pitchFamily="66" charset="0"/>
              </a:rPr>
              <a:t>ktorí vedia priložiť ruku k dielu, ekonómke, kronikárke a  všetkým, ktorí akýmkoľvek spôsobom pomohli farnosti.</a:t>
            </a:r>
          </a:p>
          <a:p>
            <a:pPr algn="just"/>
            <a:r>
              <a:rPr lang="sk-SK" dirty="0">
                <a:latin typeface="Monotype Corsiva" pitchFamily="66" charset="0"/>
              </a:rPr>
              <a:t>                                                           </a:t>
            </a:r>
          </a:p>
          <a:p>
            <a:endParaRPr lang="sk-SK" dirty="0"/>
          </a:p>
        </p:txBody>
      </p:sp>
    </p:spTree>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142976" y="1643050"/>
            <a:ext cx="3143272" cy="2308324"/>
          </a:xfrm>
          <a:prstGeom prst="rect">
            <a:avLst/>
          </a:prstGeom>
          <a:noFill/>
        </p:spPr>
        <p:txBody>
          <a:bodyPr wrap="square" rtlCol="0">
            <a:spAutoFit/>
          </a:bodyPr>
          <a:lstStyle/>
          <a:p>
            <a:r>
              <a:rPr lang="sk-SK" b="1" dirty="0">
                <a:latin typeface="Monotype Corsiva" pitchFamily="66" charset="0"/>
              </a:rPr>
              <a:t>17. 5. 2022  </a:t>
            </a:r>
            <a:r>
              <a:rPr lang="sk-SK" dirty="0">
                <a:latin typeface="Monotype Corsiva" pitchFamily="66" charset="0"/>
              </a:rPr>
              <a:t>po svätej omši v PC,  </a:t>
            </a:r>
            <a:r>
              <a:rPr lang="sk-SK" b="1" dirty="0">
                <a:latin typeface="Monotype Corsiva" pitchFamily="66" charset="0"/>
              </a:rPr>
              <a:t>20.5. 2022 </a:t>
            </a:r>
            <a:r>
              <a:rPr lang="sk-SK" dirty="0">
                <a:latin typeface="Monotype Corsiva" pitchFamily="66" charset="0"/>
              </a:rPr>
              <a:t>po svätej omši v PC,              </a:t>
            </a:r>
            <a:r>
              <a:rPr lang="sk-SK" b="1" dirty="0">
                <a:latin typeface="Monotype Corsiva" pitchFamily="66" charset="0"/>
              </a:rPr>
              <a:t>24. 5. 2022 </a:t>
            </a:r>
            <a:r>
              <a:rPr lang="sk-SK" dirty="0">
                <a:latin typeface="Monotype Corsiva" pitchFamily="66" charset="0"/>
              </a:rPr>
              <a:t>o 19:30 hodiny v PC.  </a:t>
            </a:r>
          </a:p>
          <a:p>
            <a:endParaRPr lang="sk-SK" dirty="0">
              <a:latin typeface="Monotype Corsiva" pitchFamily="66" charset="0"/>
            </a:endParaRPr>
          </a:p>
          <a:p>
            <a:pPr algn="just"/>
            <a:r>
              <a:rPr lang="sk-SK" dirty="0">
                <a:latin typeface="Monotype Corsiva" pitchFamily="66" charset="0"/>
              </a:rPr>
              <a:t>K témam boli nakrútené aj video spoty, podľa predlôh obsahujúcich úryvok. Dali sa premietnuť.</a:t>
            </a:r>
            <a:endParaRPr lang="sk-SK" dirty="0"/>
          </a:p>
          <a:p>
            <a:endParaRPr lang="sk-SK" dirty="0"/>
          </a:p>
        </p:txBody>
      </p:sp>
      <p:pic>
        <p:nvPicPr>
          <p:cNvPr id="21" name="Obrázek 20" descr="C:\Users\Admin\Desktop\274935523_3236973099864378_7812754961369874503_n.jpg"/>
          <p:cNvPicPr/>
          <p:nvPr/>
        </p:nvPicPr>
        <p:blipFill>
          <a:blip r:embed="rId4" cstate="print"/>
          <a:srcRect t="51598" r="2057"/>
          <a:stretch>
            <a:fillRect/>
          </a:stretch>
        </p:blipFill>
        <p:spPr bwMode="auto">
          <a:xfrm>
            <a:off x="5072066" y="2143116"/>
            <a:ext cx="2714644" cy="2357454"/>
          </a:xfrm>
          <a:prstGeom prst="rect">
            <a:avLst/>
          </a:prstGeom>
          <a:noFill/>
          <a:ln w="9525">
            <a:noFill/>
            <a:miter lim="800000"/>
            <a:headEnd/>
            <a:tailEnd/>
          </a:ln>
        </p:spPr>
      </p:pic>
    </p:spTree>
  </p:cSld>
  <p:clrMapOvr>
    <a:masterClrMapping/>
  </p:clrMapOvr>
  <p:transition spd="slow">
    <p:zo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nihy, Posazený, Stránky Knihy, Papír, Otevřená Kniha"/>
          <p:cNvPicPr/>
          <p:nvPr/>
        </p:nvPicPr>
        <p:blipFill>
          <a:blip r:embed="rId2"/>
          <a:srcRect/>
          <a:stretch>
            <a:fillRect/>
          </a:stretch>
        </p:blipFill>
        <p:spPr bwMode="auto">
          <a:xfrm>
            <a:off x="457200" y="728662"/>
            <a:ext cx="8229600" cy="5400675"/>
          </a:xfrm>
          <a:prstGeom prst="rect">
            <a:avLst/>
          </a:prstGeom>
          <a:noFill/>
          <a:ln w="9525">
            <a:noFill/>
            <a:miter lim="800000"/>
            <a:headEnd/>
            <a:tailEnd/>
          </a:ln>
        </p:spPr>
      </p:pic>
      <p:sp>
        <p:nvSpPr>
          <p:cNvPr id="5" name="Obdélník 4"/>
          <p:cNvSpPr/>
          <p:nvPr/>
        </p:nvSpPr>
        <p:spPr>
          <a:xfrm>
            <a:off x="1071538"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sk-SK" sz="4800" b="1" dirty="0">
                <a:latin typeface="Monotype Corsiva" pitchFamily="66" charset="0"/>
              </a:rPr>
              <a:t>  </a:t>
            </a:r>
          </a:p>
        </p:txBody>
      </p:sp>
      <p:sp>
        <p:nvSpPr>
          <p:cNvPr id="6" name="Obdélník 5"/>
          <p:cNvSpPr/>
          <p:nvPr/>
        </p:nvSpPr>
        <p:spPr>
          <a:xfrm>
            <a:off x="4786314" y="1071546"/>
            <a:ext cx="3286148" cy="4500594"/>
          </a:xfrm>
          <a:prstGeom prst="rect">
            <a:avLst/>
          </a:prstGeom>
          <a:solidFill>
            <a:schemeClr val="accent3">
              <a:lumMod val="40000"/>
              <a:lumOff val="6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endParaRPr lang="sk-SK" dirty="0"/>
          </a:p>
        </p:txBody>
      </p:sp>
      <p:pic>
        <p:nvPicPr>
          <p:cNvPr id="8" name="Obrázek 7" descr="http://www.gify.nou.cz/kvety2_soubory/141.gif"/>
          <p:cNvPicPr/>
          <p:nvPr/>
        </p:nvPicPr>
        <p:blipFill>
          <a:blip r:embed="rId3" cstate="print"/>
          <a:srcRect/>
          <a:stretch>
            <a:fillRect/>
          </a:stretch>
        </p:blipFill>
        <p:spPr bwMode="auto">
          <a:xfrm>
            <a:off x="1500166" y="1000108"/>
            <a:ext cx="785819" cy="500067"/>
          </a:xfrm>
          <a:prstGeom prst="rect">
            <a:avLst/>
          </a:prstGeom>
          <a:noFill/>
          <a:ln w="9525">
            <a:noFill/>
            <a:miter lim="800000"/>
            <a:headEnd/>
            <a:tailEnd/>
          </a:ln>
        </p:spPr>
      </p:pic>
      <p:pic>
        <p:nvPicPr>
          <p:cNvPr id="9" name="Obrázek 8" descr="http://www.gify.nou.cz/kvety2_soubory/141.gif"/>
          <p:cNvPicPr/>
          <p:nvPr/>
        </p:nvPicPr>
        <p:blipFill>
          <a:blip r:embed="rId3" cstate="print"/>
          <a:srcRect/>
          <a:stretch>
            <a:fillRect/>
          </a:stretch>
        </p:blipFill>
        <p:spPr bwMode="auto">
          <a:xfrm>
            <a:off x="2214546" y="1000108"/>
            <a:ext cx="785819" cy="500067"/>
          </a:xfrm>
          <a:prstGeom prst="rect">
            <a:avLst/>
          </a:prstGeom>
          <a:noFill/>
          <a:ln w="9525">
            <a:noFill/>
            <a:miter lim="800000"/>
            <a:headEnd/>
            <a:tailEnd/>
          </a:ln>
        </p:spPr>
      </p:pic>
      <p:pic>
        <p:nvPicPr>
          <p:cNvPr id="10" name="Obrázek 9" descr="http://www.gify.nou.cz/kvety2_soubory/141.gif"/>
          <p:cNvPicPr/>
          <p:nvPr/>
        </p:nvPicPr>
        <p:blipFill>
          <a:blip r:embed="rId3" cstate="print"/>
          <a:srcRect/>
          <a:stretch>
            <a:fillRect/>
          </a:stretch>
        </p:blipFill>
        <p:spPr bwMode="auto">
          <a:xfrm>
            <a:off x="2928926" y="1000108"/>
            <a:ext cx="785819" cy="500067"/>
          </a:xfrm>
          <a:prstGeom prst="rect">
            <a:avLst/>
          </a:prstGeom>
          <a:noFill/>
          <a:ln w="9525">
            <a:noFill/>
            <a:miter lim="800000"/>
            <a:headEnd/>
            <a:tailEnd/>
          </a:ln>
        </p:spPr>
      </p:pic>
      <p:pic>
        <p:nvPicPr>
          <p:cNvPr id="11" name="Obrázek 10" descr="http://www.gify.nou.cz/kvety2_soubory/141.gif"/>
          <p:cNvPicPr/>
          <p:nvPr/>
        </p:nvPicPr>
        <p:blipFill>
          <a:blip r:embed="rId3" cstate="print"/>
          <a:srcRect/>
          <a:stretch>
            <a:fillRect/>
          </a:stretch>
        </p:blipFill>
        <p:spPr bwMode="auto">
          <a:xfrm>
            <a:off x="5214942" y="1000108"/>
            <a:ext cx="785819" cy="500067"/>
          </a:xfrm>
          <a:prstGeom prst="rect">
            <a:avLst/>
          </a:prstGeom>
          <a:noFill/>
          <a:ln w="9525">
            <a:noFill/>
            <a:miter lim="800000"/>
            <a:headEnd/>
            <a:tailEnd/>
          </a:ln>
        </p:spPr>
      </p:pic>
      <p:pic>
        <p:nvPicPr>
          <p:cNvPr id="12" name="Obrázek 11" descr="http://www.gify.nou.cz/kvety2_soubory/141.gif"/>
          <p:cNvPicPr/>
          <p:nvPr/>
        </p:nvPicPr>
        <p:blipFill>
          <a:blip r:embed="rId3" cstate="print"/>
          <a:srcRect/>
          <a:stretch>
            <a:fillRect/>
          </a:stretch>
        </p:blipFill>
        <p:spPr bwMode="auto">
          <a:xfrm>
            <a:off x="6000760" y="1000108"/>
            <a:ext cx="785819" cy="500067"/>
          </a:xfrm>
          <a:prstGeom prst="rect">
            <a:avLst/>
          </a:prstGeom>
          <a:noFill/>
          <a:ln w="9525">
            <a:noFill/>
            <a:miter lim="800000"/>
            <a:headEnd/>
            <a:tailEnd/>
          </a:ln>
        </p:spPr>
      </p:pic>
      <p:pic>
        <p:nvPicPr>
          <p:cNvPr id="13" name="Obrázek 12" descr="http://www.gify.nou.cz/kvety2_soubory/141.gif"/>
          <p:cNvPicPr/>
          <p:nvPr/>
        </p:nvPicPr>
        <p:blipFill>
          <a:blip r:embed="rId3" cstate="print"/>
          <a:srcRect/>
          <a:stretch>
            <a:fillRect/>
          </a:stretch>
        </p:blipFill>
        <p:spPr bwMode="auto">
          <a:xfrm>
            <a:off x="6715140" y="1000108"/>
            <a:ext cx="785819" cy="500067"/>
          </a:xfrm>
          <a:prstGeom prst="rect">
            <a:avLst/>
          </a:prstGeom>
          <a:noFill/>
          <a:ln w="9525">
            <a:noFill/>
            <a:miter lim="800000"/>
            <a:headEnd/>
            <a:tailEnd/>
          </a:ln>
        </p:spPr>
      </p:pic>
      <p:pic>
        <p:nvPicPr>
          <p:cNvPr id="14" name="Obrázek 13" descr="http://www.gify.nou.cz/kvety2_soubory/141.gif"/>
          <p:cNvPicPr/>
          <p:nvPr/>
        </p:nvPicPr>
        <p:blipFill>
          <a:blip r:embed="rId3" cstate="print"/>
          <a:srcRect/>
          <a:stretch>
            <a:fillRect/>
          </a:stretch>
        </p:blipFill>
        <p:spPr bwMode="auto">
          <a:xfrm>
            <a:off x="1357290" y="4929198"/>
            <a:ext cx="785819" cy="500067"/>
          </a:xfrm>
          <a:prstGeom prst="rect">
            <a:avLst/>
          </a:prstGeom>
          <a:noFill/>
          <a:ln w="9525">
            <a:noFill/>
            <a:miter lim="800000"/>
            <a:headEnd/>
            <a:tailEnd/>
          </a:ln>
        </p:spPr>
      </p:pic>
      <p:pic>
        <p:nvPicPr>
          <p:cNvPr id="15" name="Obrázek 14" descr="http://www.gify.nou.cz/kvety2_soubory/141.gif"/>
          <p:cNvPicPr/>
          <p:nvPr/>
        </p:nvPicPr>
        <p:blipFill>
          <a:blip r:embed="rId3" cstate="print"/>
          <a:srcRect/>
          <a:stretch>
            <a:fillRect/>
          </a:stretch>
        </p:blipFill>
        <p:spPr bwMode="auto">
          <a:xfrm>
            <a:off x="2143108" y="5000636"/>
            <a:ext cx="785819" cy="500067"/>
          </a:xfrm>
          <a:prstGeom prst="rect">
            <a:avLst/>
          </a:prstGeom>
          <a:noFill/>
          <a:ln w="9525">
            <a:noFill/>
            <a:miter lim="800000"/>
            <a:headEnd/>
            <a:tailEnd/>
          </a:ln>
        </p:spPr>
      </p:pic>
      <p:pic>
        <p:nvPicPr>
          <p:cNvPr id="16" name="Obrázek 15" descr="http://www.gify.nou.cz/kvety2_soubory/141.gif"/>
          <p:cNvPicPr/>
          <p:nvPr/>
        </p:nvPicPr>
        <p:blipFill>
          <a:blip r:embed="rId3" cstate="print"/>
          <a:srcRect/>
          <a:stretch>
            <a:fillRect/>
          </a:stretch>
        </p:blipFill>
        <p:spPr bwMode="auto">
          <a:xfrm>
            <a:off x="3000364" y="5000636"/>
            <a:ext cx="785819" cy="500067"/>
          </a:xfrm>
          <a:prstGeom prst="rect">
            <a:avLst/>
          </a:prstGeom>
          <a:noFill/>
          <a:ln w="9525">
            <a:noFill/>
            <a:miter lim="800000"/>
            <a:headEnd/>
            <a:tailEnd/>
          </a:ln>
        </p:spPr>
      </p:pic>
      <p:pic>
        <p:nvPicPr>
          <p:cNvPr id="17" name="Obrázek 16" descr="http://www.gify.nou.cz/kvety2_soubory/141.gif"/>
          <p:cNvPicPr/>
          <p:nvPr/>
        </p:nvPicPr>
        <p:blipFill>
          <a:blip r:embed="rId3" cstate="print"/>
          <a:srcRect/>
          <a:stretch>
            <a:fillRect/>
          </a:stretch>
        </p:blipFill>
        <p:spPr bwMode="auto">
          <a:xfrm>
            <a:off x="5143504" y="5000636"/>
            <a:ext cx="785819" cy="500067"/>
          </a:xfrm>
          <a:prstGeom prst="rect">
            <a:avLst/>
          </a:prstGeom>
          <a:noFill/>
          <a:ln w="9525">
            <a:noFill/>
            <a:miter lim="800000"/>
            <a:headEnd/>
            <a:tailEnd/>
          </a:ln>
        </p:spPr>
      </p:pic>
      <p:pic>
        <p:nvPicPr>
          <p:cNvPr id="18" name="Obrázek 17" descr="http://www.gify.nou.cz/kvety2_soubory/141.gif"/>
          <p:cNvPicPr/>
          <p:nvPr/>
        </p:nvPicPr>
        <p:blipFill>
          <a:blip r:embed="rId3" cstate="print"/>
          <a:srcRect/>
          <a:stretch>
            <a:fillRect/>
          </a:stretch>
        </p:blipFill>
        <p:spPr bwMode="auto">
          <a:xfrm>
            <a:off x="6000760" y="5000636"/>
            <a:ext cx="785819" cy="500067"/>
          </a:xfrm>
          <a:prstGeom prst="rect">
            <a:avLst/>
          </a:prstGeom>
          <a:noFill/>
          <a:ln w="9525">
            <a:noFill/>
            <a:miter lim="800000"/>
            <a:headEnd/>
            <a:tailEnd/>
          </a:ln>
        </p:spPr>
      </p:pic>
      <p:pic>
        <p:nvPicPr>
          <p:cNvPr id="19" name="Obrázek 18" descr="http://www.gify.nou.cz/kvety2_soubory/141.gif"/>
          <p:cNvPicPr/>
          <p:nvPr/>
        </p:nvPicPr>
        <p:blipFill>
          <a:blip r:embed="rId3" cstate="print"/>
          <a:srcRect/>
          <a:stretch>
            <a:fillRect/>
          </a:stretch>
        </p:blipFill>
        <p:spPr bwMode="auto">
          <a:xfrm>
            <a:off x="6858016" y="5000636"/>
            <a:ext cx="785819" cy="500067"/>
          </a:xfrm>
          <a:prstGeom prst="rect">
            <a:avLst/>
          </a:prstGeom>
          <a:noFill/>
          <a:ln w="9525">
            <a:noFill/>
            <a:miter lim="800000"/>
            <a:headEnd/>
            <a:tailEnd/>
          </a:ln>
        </p:spPr>
      </p:pic>
      <p:sp>
        <p:nvSpPr>
          <p:cNvPr id="20" name="TextovéPole 19"/>
          <p:cNvSpPr txBox="1"/>
          <p:nvPr/>
        </p:nvSpPr>
        <p:spPr>
          <a:xfrm>
            <a:off x="1357290" y="1714488"/>
            <a:ext cx="2928958" cy="2554545"/>
          </a:xfrm>
          <a:prstGeom prst="rect">
            <a:avLst/>
          </a:prstGeom>
          <a:noFill/>
        </p:spPr>
        <p:txBody>
          <a:bodyPr wrap="square" rtlCol="0">
            <a:spAutoFit/>
          </a:bodyPr>
          <a:lstStyle/>
          <a:p>
            <a:pPr algn="ctr"/>
            <a:endParaRPr lang="sk-SK" sz="3200" b="1" dirty="0">
              <a:latin typeface="Monotype Corsiva" pitchFamily="66" charset="0"/>
            </a:endParaRPr>
          </a:p>
          <a:p>
            <a:pPr algn="ctr"/>
            <a:r>
              <a:rPr lang="sk-SK" sz="3200" b="1" dirty="0">
                <a:latin typeface="Monotype Corsiva" pitchFamily="66" charset="0"/>
              </a:rPr>
              <a:t>Ďakujeme ti, Pane. Tvoja milosť nás obklopuje každý deň.</a:t>
            </a:r>
          </a:p>
        </p:txBody>
      </p:sp>
      <p:pic>
        <p:nvPicPr>
          <p:cNvPr id="21" name="Obrázek 20" descr="C:\Users\Admin\Desktop\Farská kronika obrázky\FARSKÁ kronika   OBTAZKY\65717638_2384702751592154_9100442213053104128_n.jpg"/>
          <p:cNvPicPr/>
          <p:nvPr/>
        </p:nvPicPr>
        <p:blipFill>
          <a:blip r:embed="rId4"/>
          <a:srcRect/>
          <a:stretch>
            <a:fillRect/>
          </a:stretch>
        </p:blipFill>
        <p:spPr bwMode="auto">
          <a:xfrm>
            <a:off x="5072066" y="1785926"/>
            <a:ext cx="2786082" cy="3071834"/>
          </a:xfrm>
          <a:prstGeom prst="rect">
            <a:avLst/>
          </a:prstGeom>
          <a:noFill/>
          <a:ln w="9525">
            <a:noFill/>
            <a:miter lim="800000"/>
            <a:headEnd/>
            <a:tailEnd/>
          </a:ln>
        </p:spPr>
      </p:pic>
    </p:spTree>
  </p:cSld>
  <p:clrMapOvr>
    <a:masterClrMapping/>
  </p:clrMapOvr>
  <p:transition spd="slow">
    <p:zoom/>
  </p:transition>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720</TotalTime>
  <Words>4900</Words>
  <Application>Microsoft Office PowerPoint</Application>
  <PresentationFormat>Prezentácia na obrazovke (4:3)</PresentationFormat>
  <Paragraphs>374</Paragraphs>
  <Slides>90</Slides>
  <Notes>1</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90</vt:i4>
      </vt:variant>
    </vt:vector>
  </HeadingPairs>
  <TitlesOfParts>
    <vt:vector size="95" baseType="lpstr">
      <vt:lpstr>Arial</vt:lpstr>
      <vt:lpstr>Calibri</vt:lpstr>
      <vt:lpstr>Edwardian Script ITC</vt:lpstr>
      <vt:lpstr>Monotype Corsiva</vt:lpstr>
      <vt:lpstr>Motiv sady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Admin</dc:creator>
  <cp:lastModifiedBy>DELL</cp:lastModifiedBy>
  <cp:revision>82</cp:revision>
  <dcterms:created xsi:type="dcterms:W3CDTF">2023-01-17T09:58:31Z</dcterms:created>
  <dcterms:modified xsi:type="dcterms:W3CDTF">2023-02-18T10:00:31Z</dcterms:modified>
</cp:coreProperties>
</file>